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6" r:id="rId8"/>
    <p:sldId id="267" r:id="rId9"/>
    <p:sldId id="268" r:id="rId10"/>
    <p:sldId id="269" r:id="rId11"/>
    <p:sldId id="262" r:id="rId12"/>
    <p:sldId id="270" r:id="rId13"/>
    <p:sldId id="271" r:id="rId14"/>
    <p:sldId id="272" r:id="rId15"/>
    <p:sldId id="273" r:id="rId16"/>
    <p:sldId id="263" r:id="rId17"/>
    <p:sldId id="274" r:id="rId18"/>
    <p:sldId id="264" r:id="rId19"/>
    <p:sldId id="275" r:id="rId20"/>
    <p:sldId id="276" r:id="rId21"/>
    <p:sldId id="265" r:id="rId22"/>
    <p:sldId id="278" r:id="rId23"/>
    <p:sldId id="279" r:id="rId24"/>
    <p:sldId id="277" r:id="rId25"/>
    <p:sldId id="281" r:id="rId26"/>
    <p:sldId id="280" r:id="rId2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46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63B70-0966-4C1D-8887-8A60CF09E5C4}" type="datetimeFigureOut">
              <a:rPr lang="hu-HU" smtClean="0"/>
              <a:pPr/>
              <a:t>2018.07.20.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1D95-6794-4E9F-9FED-E755C2F5184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7.gif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12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jpeg"/><Relationship Id="rId5" Type="http://schemas.openxmlformats.org/officeDocument/2006/relationships/image" Target="../media/image9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28" name="AutoShape 4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30" name="AutoShape 6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32" name="AutoShape 8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36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38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40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42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1043608" y="692696"/>
            <a:ext cx="7240255" cy="6165304"/>
            <a:chOff x="1043608" y="692696"/>
            <a:chExt cx="7240255" cy="6165304"/>
          </a:xfrm>
        </p:grpSpPr>
        <p:pic>
          <p:nvPicPr>
            <p:cNvPr id="4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1034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19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836713"/>
              <a:ext cx="2664296" cy="1256505"/>
            </a:xfrm>
            <a:prstGeom prst="rect">
              <a:avLst/>
            </a:prstGeom>
            <a:noFill/>
          </p:spPr>
        </p:pic>
        <p:sp>
          <p:nvSpPr>
            <p:cNvPr id="20" name="Szövegdoboz 19"/>
            <p:cNvSpPr txBox="1"/>
            <p:nvPr/>
          </p:nvSpPr>
          <p:spPr>
            <a:xfrm>
              <a:off x="1259632" y="5373216"/>
              <a:ext cx="70242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21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864" y="5805264"/>
              <a:ext cx="3024336" cy="105273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" name="Szövegdoboz 21"/>
          <p:cNvSpPr txBox="1"/>
          <p:nvPr/>
        </p:nvSpPr>
        <p:spPr>
          <a:xfrm>
            <a:off x="2051720" y="4509120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CIERNA VODA</a:t>
            </a:r>
          </a:p>
        </p:txBody>
      </p:sp>
      <p:sp>
        <p:nvSpPr>
          <p:cNvPr id="23" name="Szövegdoboz 22"/>
          <p:cNvSpPr txBox="1"/>
          <p:nvPr/>
        </p:nvSpPr>
        <p:spPr>
          <a:xfrm>
            <a:off x="6084168" y="4509120"/>
            <a:ext cx="1905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20 – 22 JULY, 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Téglalap 36"/>
          <p:cNvSpPr/>
          <p:nvPr/>
        </p:nvSpPr>
        <p:spPr>
          <a:xfrm>
            <a:off x="1259632" y="2060848"/>
            <a:ext cx="676875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abadkézi sokszög 38"/>
          <p:cNvSpPr/>
          <p:nvPr/>
        </p:nvSpPr>
        <p:spPr>
          <a:xfrm>
            <a:off x="1225485" y="2064470"/>
            <a:ext cx="6825006" cy="3751868"/>
          </a:xfrm>
          <a:custGeom>
            <a:avLst/>
            <a:gdLst>
              <a:gd name="connsiteX0" fmla="*/ 0 w 6825006"/>
              <a:gd name="connsiteY0" fmla="*/ 3751868 h 3751868"/>
              <a:gd name="connsiteX1" fmla="*/ 6825006 w 6825006"/>
              <a:gd name="connsiteY1" fmla="*/ 0 h 3751868"/>
              <a:gd name="connsiteX2" fmla="*/ 6815579 w 6825006"/>
              <a:gd name="connsiteY2" fmla="*/ 3742441 h 3751868"/>
              <a:gd name="connsiteX3" fmla="*/ 0 w 6825006"/>
              <a:gd name="connsiteY3" fmla="*/ 3751868 h 375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5006" h="3751868">
                <a:moveTo>
                  <a:pt x="0" y="3751868"/>
                </a:moveTo>
                <a:lnTo>
                  <a:pt x="6825006" y="0"/>
                </a:lnTo>
                <a:cubicBezTo>
                  <a:pt x="6821864" y="1247480"/>
                  <a:pt x="6818721" y="2494961"/>
                  <a:pt x="6815579" y="3742441"/>
                </a:cubicBezTo>
                <a:lnTo>
                  <a:pt x="0" y="375186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251520" y="5949280"/>
            <a:ext cx="348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ONE PERSON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5652120" y="5949280"/>
            <a:ext cx="334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ALL PEOPLE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755576" y="6309320"/>
            <a:ext cx="209448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DICTATORSHIP</a:t>
            </a:r>
          </a:p>
        </p:txBody>
      </p:sp>
      <p:sp>
        <p:nvSpPr>
          <p:cNvPr id="43" name="Szövegdoboz 42"/>
          <p:cNvSpPr txBox="1"/>
          <p:nvPr/>
        </p:nvSpPr>
        <p:spPr>
          <a:xfrm>
            <a:off x="5940152" y="6309320"/>
            <a:ext cx="287354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DIRECT DEMOCRACY</a:t>
            </a:r>
          </a:p>
        </p:txBody>
      </p:sp>
      <p:cxnSp>
        <p:nvCxnSpPr>
          <p:cNvPr id="45" name="Egyenes összekötő 44"/>
          <p:cNvCxnSpPr/>
          <p:nvPr/>
        </p:nvCxnSpPr>
        <p:spPr>
          <a:xfrm>
            <a:off x="2123728" y="2060848"/>
            <a:ext cx="0" cy="374441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7308304" y="2060848"/>
            <a:ext cx="0" cy="374441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Jobb oldali kapcsos zárójel 46"/>
          <p:cNvSpPr/>
          <p:nvPr/>
        </p:nvSpPr>
        <p:spPr>
          <a:xfrm>
            <a:off x="2195736" y="2060848"/>
            <a:ext cx="216024" cy="3240360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Jobb oldali kapcsos zárójel 47"/>
          <p:cNvSpPr/>
          <p:nvPr/>
        </p:nvSpPr>
        <p:spPr>
          <a:xfrm>
            <a:off x="2195736" y="5301208"/>
            <a:ext cx="216024" cy="495672"/>
          </a:xfrm>
          <a:prstGeom prst="rightBrace">
            <a:avLst>
              <a:gd name="adj1" fmla="val 0"/>
              <a:gd name="adj2" fmla="val 50000"/>
            </a:avLst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Jobb oldali kapcsos zárójel 48"/>
          <p:cNvSpPr/>
          <p:nvPr/>
        </p:nvSpPr>
        <p:spPr>
          <a:xfrm>
            <a:off x="7308304" y="2564904"/>
            <a:ext cx="216024" cy="3240360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Jobb oldali kapcsos zárójel 49"/>
          <p:cNvSpPr/>
          <p:nvPr/>
        </p:nvSpPr>
        <p:spPr>
          <a:xfrm>
            <a:off x="7308304" y="2060848"/>
            <a:ext cx="262880" cy="432048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3" name="Balra-jobbra nyíl 52"/>
          <p:cNvSpPr/>
          <p:nvPr/>
        </p:nvSpPr>
        <p:spPr>
          <a:xfrm>
            <a:off x="3851920" y="3717032"/>
            <a:ext cx="1512168" cy="504056"/>
          </a:xfrm>
          <a:prstGeom prst="left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52" name="Egyenes összekötő 51"/>
          <p:cNvCxnSpPr>
            <a:stCxn id="37" idx="0"/>
          </p:cNvCxnSpPr>
          <p:nvPr/>
        </p:nvCxnSpPr>
        <p:spPr>
          <a:xfrm>
            <a:off x="4644008" y="2060848"/>
            <a:ext cx="0" cy="3744416"/>
          </a:xfrm>
          <a:prstGeom prst="line">
            <a:avLst/>
          </a:prstGeom>
          <a:ln w="76200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2564904"/>
            <a:ext cx="1843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DIRECT </a:t>
            </a:r>
          </a:p>
          <a:p>
            <a:endParaRPr lang="hu-HU" sz="2400" b="1" dirty="0">
              <a:latin typeface="Arial Black" pitchFamily="34" charset="0"/>
            </a:endParaRPr>
          </a:p>
          <a:p>
            <a:r>
              <a:rPr lang="hu-HU" sz="2400" b="1" dirty="0">
                <a:latin typeface="Arial Black" pitchFamily="34" charset="0"/>
              </a:rPr>
              <a:t>INDIRECT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3347864" y="2996952"/>
            <a:ext cx="201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DEMOCRACY</a:t>
            </a:r>
          </a:p>
        </p:txBody>
      </p:sp>
      <p:sp>
        <p:nvSpPr>
          <p:cNvPr id="40" name="Jobb oldali kapcsos zárójel 39"/>
          <p:cNvSpPr/>
          <p:nvPr/>
        </p:nvSpPr>
        <p:spPr>
          <a:xfrm>
            <a:off x="2627784" y="2564904"/>
            <a:ext cx="360040" cy="1152128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2564904"/>
            <a:ext cx="1843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DIRECT </a:t>
            </a:r>
          </a:p>
          <a:p>
            <a:endParaRPr lang="hu-HU" sz="2400" b="1" dirty="0">
              <a:latin typeface="Arial Black" pitchFamily="34" charset="0"/>
            </a:endParaRPr>
          </a:p>
          <a:p>
            <a:r>
              <a:rPr lang="hu-HU" sz="2400" b="1" dirty="0">
                <a:latin typeface="Arial Black" pitchFamily="34" charset="0"/>
              </a:rPr>
              <a:t>INDIRECT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3347864" y="2996952"/>
            <a:ext cx="201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DEMOCRACY</a:t>
            </a:r>
          </a:p>
        </p:txBody>
      </p:sp>
      <p:sp>
        <p:nvSpPr>
          <p:cNvPr id="40" name="Jobb oldali kapcsos zárójel 39"/>
          <p:cNvSpPr/>
          <p:nvPr/>
        </p:nvSpPr>
        <p:spPr>
          <a:xfrm>
            <a:off x="2627784" y="2564904"/>
            <a:ext cx="360040" cy="1152128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Jobbra nyíl 40"/>
          <p:cNvSpPr/>
          <p:nvPr/>
        </p:nvSpPr>
        <p:spPr>
          <a:xfrm>
            <a:off x="2483768" y="270892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Szövegdoboz 41"/>
          <p:cNvSpPr txBox="1"/>
          <p:nvPr/>
        </p:nvSpPr>
        <p:spPr>
          <a:xfrm>
            <a:off x="3995936" y="2564904"/>
            <a:ext cx="4902176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ALL PEOPLE TAKE PART IN THE DECISION MAKING</a:t>
            </a:r>
          </a:p>
        </p:txBody>
      </p:sp>
      <p:sp>
        <p:nvSpPr>
          <p:cNvPr id="43" name="Jobbra nyíl 42"/>
          <p:cNvSpPr/>
          <p:nvPr/>
        </p:nvSpPr>
        <p:spPr>
          <a:xfrm>
            <a:off x="2483768" y="342900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Szövegdoboz 43"/>
          <p:cNvSpPr txBox="1"/>
          <p:nvPr/>
        </p:nvSpPr>
        <p:spPr>
          <a:xfrm>
            <a:off x="3779912" y="3356992"/>
            <a:ext cx="5334794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ONLY SOME  PEOPLE TAKE PART IN THE DECISION 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2564904"/>
            <a:ext cx="1843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DIRECT </a:t>
            </a:r>
          </a:p>
          <a:p>
            <a:endParaRPr lang="hu-HU" sz="2400" b="1" dirty="0">
              <a:latin typeface="Arial Black" pitchFamily="34" charset="0"/>
            </a:endParaRPr>
          </a:p>
          <a:p>
            <a:r>
              <a:rPr lang="hu-HU" sz="2400" b="1" dirty="0">
                <a:latin typeface="Arial Black" pitchFamily="34" charset="0"/>
              </a:rPr>
              <a:t>INDIRECT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3347864" y="2996952"/>
            <a:ext cx="201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DEMOCRACY</a:t>
            </a:r>
          </a:p>
        </p:txBody>
      </p:sp>
      <p:sp>
        <p:nvSpPr>
          <p:cNvPr id="40" name="Jobb oldali kapcsos zárójel 39"/>
          <p:cNvSpPr/>
          <p:nvPr/>
        </p:nvSpPr>
        <p:spPr>
          <a:xfrm>
            <a:off x="2627784" y="2564904"/>
            <a:ext cx="360040" cy="1152128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Jobbra nyíl 40"/>
          <p:cNvSpPr/>
          <p:nvPr/>
        </p:nvSpPr>
        <p:spPr>
          <a:xfrm>
            <a:off x="2483768" y="270892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Szövegdoboz 41"/>
          <p:cNvSpPr txBox="1"/>
          <p:nvPr/>
        </p:nvSpPr>
        <p:spPr>
          <a:xfrm>
            <a:off x="3995936" y="2564904"/>
            <a:ext cx="4902176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ALL PEOPLE TAKE PART IN THE DECISION MAKING</a:t>
            </a:r>
          </a:p>
        </p:txBody>
      </p:sp>
      <p:sp>
        <p:nvSpPr>
          <p:cNvPr id="43" name="Jobbra nyíl 42"/>
          <p:cNvSpPr/>
          <p:nvPr/>
        </p:nvSpPr>
        <p:spPr>
          <a:xfrm>
            <a:off x="2483768" y="342900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Szövegdoboz 43"/>
          <p:cNvSpPr txBox="1"/>
          <p:nvPr/>
        </p:nvSpPr>
        <p:spPr>
          <a:xfrm>
            <a:off x="3779912" y="3356992"/>
            <a:ext cx="5334794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ONLY SOME  PEOPLE TAKE PART IN THE DECISION M.</a:t>
            </a:r>
          </a:p>
        </p:txBody>
      </p:sp>
      <p:sp>
        <p:nvSpPr>
          <p:cNvPr id="45" name="Szövegdoboz 44"/>
          <p:cNvSpPr txBox="1"/>
          <p:nvPr/>
        </p:nvSpPr>
        <p:spPr>
          <a:xfrm>
            <a:off x="4283968" y="4005064"/>
            <a:ext cx="4214167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REPRESENTATIVE DEMOCRACY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2564904"/>
            <a:ext cx="1843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DIRECT </a:t>
            </a:r>
          </a:p>
          <a:p>
            <a:endParaRPr lang="hu-HU" sz="2400" b="1" dirty="0">
              <a:latin typeface="Arial Black" pitchFamily="34" charset="0"/>
            </a:endParaRPr>
          </a:p>
          <a:p>
            <a:r>
              <a:rPr lang="hu-HU" sz="2400" b="1" dirty="0">
                <a:latin typeface="Arial Black" pitchFamily="34" charset="0"/>
              </a:rPr>
              <a:t>INDIRECT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3347864" y="2996952"/>
            <a:ext cx="201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DEMOCRACY</a:t>
            </a:r>
          </a:p>
        </p:txBody>
      </p:sp>
      <p:sp>
        <p:nvSpPr>
          <p:cNvPr id="40" name="Jobb oldali kapcsos zárójel 39"/>
          <p:cNvSpPr/>
          <p:nvPr/>
        </p:nvSpPr>
        <p:spPr>
          <a:xfrm>
            <a:off x="2627784" y="2564904"/>
            <a:ext cx="360040" cy="1152128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Jobbra nyíl 40"/>
          <p:cNvSpPr/>
          <p:nvPr/>
        </p:nvSpPr>
        <p:spPr>
          <a:xfrm>
            <a:off x="2483768" y="270892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Szövegdoboz 41"/>
          <p:cNvSpPr txBox="1"/>
          <p:nvPr/>
        </p:nvSpPr>
        <p:spPr>
          <a:xfrm>
            <a:off x="3995936" y="2564904"/>
            <a:ext cx="4902176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ALL PEOPLE TAKE PART IN THE DECISION MAKING</a:t>
            </a:r>
          </a:p>
        </p:txBody>
      </p:sp>
      <p:sp>
        <p:nvSpPr>
          <p:cNvPr id="43" name="Jobbra nyíl 42"/>
          <p:cNvSpPr/>
          <p:nvPr/>
        </p:nvSpPr>
        <p:spPr>
          <a:xfrm>
            <a:off x="2483768" y="342900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Szövegdoboz 43"/>
          <p:cNvSpPr txBox="1"/>
          <p:nvPr/>
        </p:nvSpPr>
        <p:spPr>
          <a:xfrm>
            <a:off x="3779912" y="3356992"/>
            <a:ext cx="5334794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ONLY SOME  PEOPLE TAKE PART IN THE DECISION M.</a:t>
            </a:r>
          </a:p>
        </p:txBody>
      </p:sp>
      <p:sp>
        <p:nvSpPr>
          <p:cNvPr id="45" name="Szövegdoboz 44"/>
          <p:cNvSpPr txBox="1"/>
          <p:nvPr/>
        </p:nvSpPr>
        <p:spPr>
          <a:xfrm>
            <a:off x="4283968" y="4005064"/>
            <a:ext cx="4214167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REPRESENTATIVE DEMOCRACY</a:t>
            </a:r>
          </a:p>
        </p:txBody>
      </p:sp>
      <p:sp>
        <p:nvSpPr>
          <p:cNvPr id="46" name="Szövegdoboz 45"/>
          <p:cNvSpPr txBox="1"/>
          <p:nvPr/>
        </p:nvSpPr>
        <p:spPr>
          <a:xfrm>
            <a:off x="683568" y="4725144"/>
            <a:ext cx="7919604" cy="40011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dirty="0">
                <a:solidFill>
                  <a:srgbClr val="FF0000"/>
                </a:solidFill>
                <a:latin typeface="Arial Black" pitchFamily="34" charset="0"/>
              </a:rPr>
              <a:t>THERE IS A REPRESENTATIVE DEMOCRACY IN THE EU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2564904"/>
            <a:ext cx="1843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DIRECT </a:t>
            </a:r>
          </a:p>
          <a:p>
            <a:endParaRPr lang="hu-HU" sz="2400" b="1" dirty="0">
              <a:latin typeface="Arial Black" pitchFamily="34" charset="0"/>
            </a:endParaRPr>
          </a:p>
          <a:p>
            <a:r>
              <a:rPr lang="hu-HU" sz="2400" b="1" dirty="0">
                <a:latin typeface="Arial Black" pitchFamily="34" charset="0"/>
              </a:rPr>
              <a:t>INDIRECT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3347864" y="2996952"/>
            <a:ext cx="2013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DEMOCRACY</a:t>
            </a:r>
          </a:p>
        </p:txBody>
      </p:sp>
      <p:sp>
        <p:nvSpPr>
          <p:cNvPr id="40" name="Jobb oldali kapcsos zárójel 39"/>
          <p:cNvSpPr/>
          <p:nvPr/>
        </p:nvSpPr>
        <p:spPr>
          <a:xfrm>
            <a:off x="2627784" y="2564904"/>
            <a:ext cx="360040" cy="1152128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Jobbra nyíl 40"/>
          <p:cNvSpPr/>
          <p:nvPr/>
        </p:nvSpPr>
        <p:spPr>
          <a:xfrm>
            <a:off x="2483768" y="270892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Szövegdoboz 41"/>
          <p:cNvSpPr txBox="1"/>
          <p:nvPr/>
        </p:nvSpPr>
        <p:spPr>
          <a:xfrm>
            <a:off x="3995936" y="2564904"/>
            <a:ext cx="4902176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ALL PEOPLE TAKE PART IN THE DECISION MAKING</a:t>
            </a:r>
          </a:p>
        </p:txBody>
      </p:sp>
      <p:sp>
        <p:nvSpPr>
          <p:cNvPr id="43" name="Jobbra nyíl 42"/>
          <p:cNvSpPr/>
          <p:nvPr/>
        </p:nvSpPr>
        <p:spPr>
          <a:xfrm>
            <a:off x="2483768" y="3429000"/>
            <a:ext cx="1296144" cy="14401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Szövegdoboz 43"/>
          <p:cNvSpPr txBox="1"/>
          <p:nvPr/>
        </p:nvSpPr>
        <p:spPr>
          <a:xfrm>
            <a:off x="3779912" y="3356992"/>
            <a:ext cx="5334794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ONLY SOME  PEOPLE TAKE PART IN THE DECISION M.</a:t>
            </a:r>
          </a:p>
        </p:txBody>
      </p:sp>
      <p:sp>
        <p:nvSpPr>
          <p:cNvPr id="45" name="Szövegdoboz 44"/>
          <p:cNvSpPr txBox="1"/>
          <p:nvPr/>
        </p:nvSpPr>
        <p:spPr>
          <a:xfrm>
            <a:off x="4283968" y="4005064"/>
            <a:ext cx="4214167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REPRESENTATIVE DEMOCRACY</a:t>
            </a:r>
          </a:p>
        </p:txBody>
      </p:sp>
      <p:sp>
        <p:nvSpPr>
          <p:cNvPr id="46" name="Szövegdoboz 45"/>
          <p:cNvSpPr txBox="1"/>
          <p:nvPr/>
        </p:nvSpPr>
        <p:spPr>
          <a:xfrm>
            <a:off x="683568" y="4725144"/>
            <a:ext cx="7919604" cy="40011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dirty="0">
                <a:solidFill>
                  <a:srgbClr val="FF0000"/>
                </a:solidFill>
                <a:latin typeface="Arial Black" pitchFamily="34" charset="0"/>
              </a:rPr>
              <a:t>THERE IS A REPRESENTATIVE DEMOCRACY IN THE EU</a:t>
            </a:r>
          </a:p>
        </p:txBody>
      </p:sp>
      <p:sp>
        <p:nvSpPr>
          <p:cNvPr id="47" name="Szövegdoboz 46"/>
          <p:cNvSpPr txBox="1"/>
          <p:nvPr/>
        </p:nvSpPr>
        <p:spPr>
          <a:xfrm>
            <a:off x="2627784" y="5301208"/>
            <a:ext cx="4008854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EUROPEAN PARLAMENT: 750 MEMBERS</a:t>
            </a:r>
          </a:p>
        </p:txBody>
      </p:sp>
      <p:sp>
        <p:nvSpPr>
          <p:cNvPr id="48" name="Szövegdoboz 47"/>
          <p:cNvSpPr txBox="1"/>
          <p:nvPr/>
        </p:nvSpPr>
        <p:spPr>
          <a:xfrm>
            <a:off x="2699792" y="5733256"/>
            <a:ext cx="3842334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POPULATION OF THE EU: 512 MILLION</a:t>
            </a:r>
          </a:p>
        </p:txBody>
      </p:sp>
      <p:sp>
        <p:nvSpPr>
          <p:cNvPr id="49" name="Szövegdoboz 48"/>
          <p:cNvSpPr txBox="1"/>
          <p:nvPr/>
        </p:nvSpPr>
        <p:spPr>
          <a:xfrm>
            <a:off x="2051720" y="6237312"/>
            <a:ext cx="544251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>
                <a:latin typeface="Arial Black" pitchFamily="34" charset="0"/>
              </a:rPr>
              <a:t>ONE EU MP REPRESENTS 68.267 PEOPLE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1835696" y="1124744"/>
            <a:ext cx="544251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>
                <a:latin typeface="Arial Black" pitchFamily="34" charset="0"/>
              </a:rPr>
              <a:t>ONE EU MP REPRESENTS 68.267 PEOPLE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423158" y="2132856"/>
            <a:ext cx="8028160" cy="181588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THE CARDINAL QUESTION:</a:t>
            </a:r>
          </a:p>
          <a:p>
            <a:pPr algn="ctr"/>
            <a:endParaRPr lang="hu-HU" sz="2800" b="1" dirty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HOW 68.266 PEOPLE CAN FEEL </a:t>
            </a:r>
          </a:p>
          <a:p>
            <a:pPr algn="ctr"/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THEY ARE ALSO DECISION MAKERS…?!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1835696" y="1124744"/>
            <a:ext cx="544251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>
                <a:latin typeface="Arial Black" pitchFamily="34" charset="0"/>
              </a:rPr>
              <a:t>ONE EU MP REPRESENTS 68.267 PEOPLE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423158" y="2132856"/>
            <a:ext cx="8028160" cy="181588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THE CARDINAL QUESTION:</a:t>
            </a:r>
          </a:p>
          <a:p>
            <a:pPr algn="ctr"/>
            <a:endParaRPr lang="hu-HU" sz="2800" b="1" dirty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HOW 68.266 PEOPLE CAN FEEL </a:t>
            </a:r>
          </a:p>
          <a:p>
            <a:pPr algn="ctr"/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THEY ARE ALSO DECISION MAKERS…?!</a:t>
            </a:r>
          </a:p>
        </p:txBody>
      </p:sp>
      <p:sp>
        <p:nvSpPr>
          <p:cNvPr id="40" name="Szövegdoboz 39"/>
          <p:cNvSpPr txBox="1"/>
          <p:nvPr/>
        </p:nvSpPr>
        <p:spPr>
          <a:xfrm>
            <a:off x="611560" y="4437112"/>
            <a:ext cx="7853175" cy="132343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/>
              <a:t>THE BASIC TASK IN THE EU REGARDING DEVELOPMENT OF DEMOCRACY:</a:t>
            </a:r>
          </a:p>
          <a:p>
            <a:pPr algn="ctr"/>
            <a:endParaRPr lang="hu-HU" sz="2000" b="1" dirty="0"/>
          </a:p>
          <a:p>
            <a:pPr algn="ctr"/>
            <a:r>
              <a:rPr lang="hu-HU" sz="2000" b="1" dirty="0"/>
              <a:t>HOW TO DEVELOP REPRESENTATIVE DEMOCRACY…?</a:t>
            </a:r>
          </a:p>
          <a:p>
            <a:pPr algn="ctr"/>
            <a:endParaRPr lang="hu-HU" sz="2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843808" y="1556792"/>
            <a:ext cx="326647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DECISION MAKING PROCESS: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827584" y="2780928"/>
            <a:ext cx="44816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/>
              <a:t>DICTATORSHIP</a:t>
            </a:r>
            <a:r>
              <a:rPr lang="hu-HU" sz="2400" b="1" dirty="0"/>
              <a:t>: VERY FAST</a:t>
            </a:r>
          </a:p>
          <a:p>
            <a:endParaRPr lang="hu-HU" sz="2400" b="1" dirty="0"/>
          </a:p>
          <a:p>
            <a:endParaRPr lang="hu-HU" sz="2400" b="1" dirty="0"/>
          </a:p>
          <a:p>
            <a:r>
              <a:rPr lang="hu-HU" sz="2400" b="1" u="sng" dirty="0"/>
              <a:t>DEMOCRACY</a:t>
            </a:r>
            <a:r>
              <a:rPr lang="hu-HU" sz="2400" b="1" dirty="0"/>
              <a:t>: SLOW (VERY SLOW)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843808" y="1556792"/>
            <a:ext cx="326647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DECISION MAKING PROCESS: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827584" y="2780928"/>
            <a:ext cx="44816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/>
              <a:t>DICTATORSHIP</a:t>
            </a:r>
            <a:r>
              <a:rPr lang="hu-HU" sz="2400" b="1" dirty="0"/>
              <a:t>: VERY FAST</a:t>
            </a:r>
          </a:p>
          <a:p>
            <a:endParaRPr lang="hu-HU" sz="2400" b="1" dirty="0"/>
          </a:p>
          <a:p>
            <a:endParaRPr lang="hu-HU" sz="2400" b="1" dirty="0"/>
          </a:p>
          <a:p>
            <a:r>
              <a:rPr lang="hu-HU" sz="2400" b="1" u="sng" dirty="0"/>
              <a:t>DEMOCRACY</a:t>
            </a:r>
            <a:r>
              <a:rPr lang="hu-HU" sz="2400" b="1" dirty="0"/>
              <a:t>: SLOW (VERY SLOW)</a:t>
            </a:r>
          </a:p>
        </p:txBody>
      </p:sp>
      <p:sp>
        <p:nvSpPr>
          <p:cNvPr id="40" name="Szövegdoboz 39"/>
          <p:cNvSpPr txBox="1"/>
          <p:nvPr/>
        </p:nvSpPr>
        <p:spPr>
          <a:xfrm>
            <a:off x="5580112" y="2276872"/>
            <a:ext cx="333713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EFFECTIVITY OF THE FULFILMENT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6156176" y="2780928"/>
            <a:ext cx="189468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LOW  (VERY LOW)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6156176" y="3861048"/>
            <a:ext cx="198214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HIGH  (VERY HIGH)</a:t>
            </a:r>
          </a:p>
        </p:txBody>
      </p:sp>
      <p:sp>
        <p:nvSpPr>
          <p:cNvPr id="43" name="Jobbra nyíl 42"/>
          <p:cNvSpPr/>
          <p:nvPr/>
        </p:nvSpPr>
        <p:spPr>
          <a:xfrm>
            <a:off x="4499992" y="2924944"/>
            <a:ext cx="144016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Jobbra nyíl 43"/>
          <p:cNvSpPr/>
          <p:nvPr/>
        </p:nvSpPr>
        <p:spPr>
          <a:xfrm>
            <a:off x="5292080" y="4005064"/>
            <a:ext cx="783704" cy="135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5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51520" y="3212976"/>
            <a:ext cx="8715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>
                <a:latin typeface="Arial Black" pitchFamily="34" charset="0"/>
              </a:rPr>
              <a:t>DEVELOPING DEMOCRACY IN THE EU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843808" y="1556792"/>
            <a:ext cx="326647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DECISION MAKING PROCESS: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827584" y="2780928"/>
            <a:ext cx="44816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/>
              <a:t>DICTATORSHIP</a:t>
            </a:r>
            <a:r>
              <a:rPr lang="hu-HU" sz="2400" b="1" dirty="0"/>
              <a:t>: VERY FAST</a:t>
            </a:r>
          </a:p>
          <a:p>
            <a:endParaRPr lang="hu-HU" sz="2400" b="1" dirty="0"/>
          </a:p>
          <a:p>
            <a:endParaRPr lang="hu-HU" sz="2400" b="1" dirty="0"/>
          </a:p>
          <a:p>
            <a:r>
              <a:rPr lang="hu-HU" sz="2400" b="1" u="sng" dirty="0"/>
              <a:t>DEMOCRACY</a:t>
            </a:r>
            <a:r>
              <a:rPr lang="hu-HU" sz="2400" b="1" dirty="0"/>
              <a:t>: SLOW (VERY SLOW)</a:t>
            </a:r>
          </a:p>
        </p:txBody>
      </p:sp>
      <p:sp>
        <p:nvSpPr>
          <p:cNvPr id="40" name="Szövegdoboz 39"/>
          <p:cNvSpPr txBox="1"/>
          <p:nvPr/>
        </p:nvSpPr>
        <p:spPr>
          <a:xfrm>
            <a:off x="5580112" y="2276872"/>
            <a:ext cx="333713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EFFECTIVITY OF THE FULFILMENT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6156176" y="2780928"/>
            <a:ext cx="189468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LOW  (VERY LOW)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6156176" y="3861048"/>
            <a:ext cx="1982146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/>
              <a:t>HIGH  (VERY HIGH)</a:t>
            </a:r>
          </a:p>
        </p:txBody>
      </p:sp>
      <p:sp>
        <p:nvSpPr>
          <p:cNvPr id="43" name="Jobbra nyíl 42"/>
          <p:cNvSpPr/>
          <p:nvPr/>
        </p:nvSpPr>
        <p:spPr>
          <a:xfrm>
            <a:off x="4499992" y="2924944"/>
            <a:ext cx="144016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Jobbra nyíl 43"/>
          <p:cNvSpPr/>
          <p:nvPr/>
        </p:nvSpPr>
        <p:spPr>
          <a:xfrm>
            <a:off x="5292080" y="4005064"/>
            <a:ext cx="783704" cy="135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Szövegdoboz 44"/>
          <p:cNvSpPr txBox="1"/>
          <p:nvPr/>
        </p:nvSpPr>
        <p:spPr>
          <a:xfrm>
            <a:off x="3203848" y="4653136"/>
            <a:ext cx="322787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FAST OR EFFECTIVE…?!</a:t>
            </a:r>
          </a:p>
        </p:txBody>
      </p:sp>
      <p:sp>
        <p:nvSpPr>
          <p:cNvPr id="46" name="Szövegdoboz 45"/>
          <p:cNvSpPr txBox="1"/>
          <p:nvPr/>
        </p:nvSpPr>
        <p:spPr>
          <a:xfrm>
            <a:off x="467544" y="5445224"/>
            <a:ext cx="8238602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TASK IN THE EU: HOW TO MAKE IT FAST </a:t>
            </a:r>
            <a:r>
              <a:rPr lang="hu-HU" sz="2800" b="1" dirty="0">
                <a:solidFill>
                  <a:srgbClr val="FF0000"/>
                </a:solidFill>
                <a:latin typeface="Arial Black" pitchFamily="34" charset="0"/>
              </a:rPr>
              <a:t>AND</a:t>
            </a:r>
            <a:r>
              <a:rPr lang="hu-HU" b="1" dirty="0">
                <a:latin typeface="Arial Black" pitchFamily="34" charset="0"/>
              </a:rPr>
              <a:t> EFFECTIVE…?!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915816" y="1340768"/>
            <a:ext cx="326647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DECISION MAKING PROCESS: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2339752" y="2060848"/>
            <a:ext cx="4601901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PROPER INFORMATION IS NEEDED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915816" y="1340768"/>
            <a:ext cx="326647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DECISION MAKING PROCESS: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2339752" y="2060848"/>
            <a:ext cx="4601901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PROPER INFORMATION IS NEEDED</a:t>
            </a:r>
          </a:p>
        </p:txBody>
      </p:sp>
      <p:sp>
        <p:nvSpPr>
          <p:cNvPr id="40" name="Szövegdoboz 39"/>
          <p:cNvSpPr txBox="1"/>
          <p:nvPr/>
        </p:nvSpPr>
        <p:spPr>
          <a:xfrm>
            <a:off x="3347864" y="2924944"/>
            <a:ext cx="25387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INFORMATION FLOOD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827584" y="6165304"/>
            <a:ext cx="80009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TOO MUCH INFORMATION = TOO LITTLE INFORMATION</a:t>
            </a:r>
          </a:p>
        </p:txBody>
      </p:sp>
      <p:pic>
        <p:nvPicPr>
          <p:cNvPr id="26626" name="Picture 2" descr="h09gaus.gif (1686 bytes)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19872" y="3429000"/>
            <a:ext cx="2376264" cy="2376264"/>
          </a:xfrm>
          <a:prstGeom prst="rect">
            <a:avLst/>
          </a:prstGeom>
          <a:noFill/>
        </p:spPr>
      </p:pic>
      <p:sp>
        <p:nvSpPr>
          <p:cNvPr id="42" name="Szövegdoboz 41"/>
          <p:cNvSpPr txBox="1"/>
          <p:nvPr/>
        </p:nvSpPr>
        <p:spPr>
          <a:xfrm>
            <a:off x="1691680" y="3501008"/>
            <a:ext cx="1593257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/>
              <a:t>INFORMATION</a:t>
            </a:r>
          </a:p>
          <a:p>
            <a:pPr algn="ctr"/>
            <a:r>
              <a:rPr lang="hu-HU" b="1" dirty="0"/>
              <a:t>EFFECTIVITY</a:t>
            </a:r>
          </a:p>
        </p:txBody>
      </p:sp>
      <p:cxnSp>
        <p:nvCxnSpPr>
          <p:cNvPr id="44" name="Egyenes összekötő nyíllal 43"/>
          <p:cNvCxnSpPr/>
          <p:nvPr/>
        </p:nvCxnSpPr>
        <p:spPr>
          <a:xfrm>
            <a:off x="3131840" y="5805264"/>
            <a:ext cx="3096344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zövegdoboz 44"/>
          <p:cNvSpPr txBox="1"/>
          <p:nvPr/>
        </p:nvSpPr>
        <p:spPr>
          <a:xfrm>
            <a:off x="6228184" y="5589240"/>
            <a:ext cx="281115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dirty="0"/>
              <a:t>AMOUNT OF INFORMATION</a:t>
            </a:r>
          </a:p>
        </p:txBody>
      </p:sp>
      <p:cxnSp>
        <p:nvCxnSpPr>
          <p:cNvPr id="47" name="Egyenes összekötő nyíllal 46"/>
          <p:cNvCxnSpPr>
            <a:endCxn id="26626" idx="2"/>
          </p:cNvCxnSpPr>
          <p:nvPr/>
        </p:nvCxnSpPr>
        <p:spPr>
          <a:xfrm>
            <a:off x="4572000" y="4005064"/>
            <a:ext cx="36004" cy="1800200"/>
          </a:xfrm>
          <a:prstGeom prst="straightConnector1">
            <a:avLst/>
          </a:prstGeom>
          <a:ln w="3810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2915816" y="1340768"/>
            <a:ext cx="326647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DECISION MAKING PROCESS:</a:t>
            </a:r>
          </a:p>
        </p:txBody>
      </p:sp>
      <p:sp>
        <p:nvSpPr>
          <p:cNvPr id="39" name="Szövegdoboz 38"/>
          <p:cNvSpPr txBox="1"/>
          <p:nvPr/>
        </p:nvSpPr>
        <p:spPr>
          <a:xfrm>
            <a:off x="2339752" y="2060848"/>
            <a:ext cx="4601901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PROPER INFORMATION IS NEEDED</a:t>
            </a:r>
          </a:p>
        </p:txBody>
      </p:sp>
      <p:sp>
        <p:nvSpPr>
          <p:cNvPr id="40" name="Szövegdoboz 39"/>
          <p:cNvSpPr txBox="1"/>
          <p:nvPr/>
        </p:nvSpPr>
        <p:spPr>
          <a:xfrm>
            <a:off x="3347864" y="2924944"/>
            <a:ext cx="253870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/>
              <a:t>INFORMATION FLOOD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1196752"/>
            <a:ext cx="8000973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TOO MUCH INFORMATION = TOO LITTLE INFORMATION</a:t>
            </a:r>
          </a:p>
        </p:txBody>
      </p:sp>
      <p:sp>
        <p:nvSpPr>
          <p:cNvPr id="39" name="Lefelé nyíl 38"/>
          <p:cNvSpPr/>
          <p:nvPr/>
        </p:nvSpPr>
        <p:spPr>
          <a:xfrm>
            <a:off x="4355976" y="1916832"/>
            <a:ext cx="79208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3131840" y="2852936"/>
            <a:ext cx="3118995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MEDIA LITERACY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683568" y="1196752"/>
            <a:ext cx="8000973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Arial Black" pitchFamily="34" charset="0"/>
              </a:rPr>
              <a:t>TOO MUCH INFORMATION = TOO LITTLE INFORMATION</a:t>
            </a:r>
          </a:p>
        </p:txBody>
      </p:sp>
      <p:sp>
        <p:nvSpPr>
          <p:cNvPr id="39" name="Lefelé nyíl 38"/>
          <p:cNvSpPr/>
          <p:nvPr/>
        </p:nvSpPr>
        <p:spPr>
          <a:xfrm>
            <a:off x="4355976" y="1916832"/>
            <a:ext cx="79208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3131840" y="2852936"/>
            <a:ext cx="3118995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>
                <a:latin typeface="Arial Black" pitchFamily="34" charset="0"/>
              </a:rPr>
              <a:t>MEDIA LITERACY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1475656" y="4221088"/>
            <a:ext cx="6368090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>
                <a:latin typeface="Arial Black" pitchFamily="34" charset="0"/>
              </a:rPr>
              <a:t>DEVELOPMENT OF DEMOCRACY IN THE EU:</a:t>
            </a:r>
          </a:p>
          <a:p>
            <a:pPr algn="ctr"/>
            <a:endParaRPr lang="hu-HU" sz="2000" b="1" dirty="0">
              <a:latin typeface="Arial Black" pitchFamily="34" charset="0"/>
            </a:endParaRPr>
          </a:p>
          <a:p>
            <a:pPr algn="ctr"/>
            <a:r>
              <a:rPr lang="hu-HU" sz="2000" b="1" dirty="0">
                <a:latin typeface="Arial Black" pitchFamily="34" charset="0"/>
              </a:rPr>
              <a:t>HOW TO DEVELOP MEDIA LITERACY?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Mosolygó arc 36"/>
          <p:cNvSpPr/>
          <p:nvPr/>
        </p:nvSpPr>
        <p:spPr>
          <a:xfrm>
            <a:off x="2627784" y="1412776"/>
            <a:ext cx="3888432" cy="3744416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övegdoboz 38"/>
          <p:cNvSpPr txBox="1"/>
          <p:nvPr/>
        </p:nvSpPr>
        <p:spPr>
          <a:xfrm flipH="1">
            <a:off x="2339752" y="5445224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/>
              <a:t>THANKS FOR YOUR ATTENTION!</a:t>
            </a:r>
          </a:p>
          <a:p>
            <a:r>
              <a:rPr lang="hu-HU" sz="2800" b="1" dirty="0"/>
              <a:t>I WISH YOU GOOD DISCUSSION!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3059832" y="2132856"/>
            <a:ext cx="3193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DEMOS + CRATOS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3059832" y="2132856"/>
            <a:ext cx="3193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DEMOS + CRATOS</a:t>
            </a:r>
          </a:p>
        </p:txBody>
      </p:sp>
      <p:sp>
        <p:nvSpPr>
          <p:cNvPr id="39" name="Lefelé nyíl 38"/>
          <p:cNvSpPr/>
          <p:nvPr/>
        </p:nvSpPr>
        <p:spPr>
          <a:xfrm>
            <a:off x="3491880" y="2852936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Lefelé nyíl 39"/>
          <p:cNvSpPr/>
          <p:nvPr/>
        </p:nvSpPr>
        <p:spPr>
          <a:xfrm>
            <a:off x="5076056" y="2852936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Szövegdoboz 40"/>
          <p:cNvSpPr txBox="1"/>
          <p:nvPr/>
        </p:nvSpPr>
        <p:spPr>
          <a:xfrm>
            <a:off x="2915816" y="3645024"/>
            <a:ext cx="149912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/>
              <a:t>PEOPLE</a:t>
            </a:r>
          </a:p>
          <a:p>
            <a:pPr algn="ctr"/>
            <a:r>
              <a:rPr lang="hu-HU" sz="2800" b="1" dirty="0"/>
              <a:t>CITIZENS</a:t>
            </a:r>
          </a:p>
          <a:p>
            <a:pPr algn="ctr"/>
            <a:r>
              <a:rPr lang="hu-HU" sz="2800" b="1" dirty="0"/>
              <a:t>SOCIETY</a:t>
            </a:r>
          </a:p>
          <a:p>
            <a:pPr algn="ctr"/>
            <a:r>
              <a:rPr lang="hu-HU" sz="2800" b="1" dirty="0"/>
              <a:t>NATION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4644008" y="3645024"/>
            <a:ext cx="1315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/>
              <a:t>POWER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3059832" y="2132856"/>
            <a:ext cx="3193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DEMOS + CRATOS</a:t>
            </a:r>
          </a:p>
        </p:txBody>
      </p:sp>
      <p:sp>
        <p:nvSpPr>
          <p:cNvPr id="39" name="Lefelé nyíl 38"/>
          <p:cNvSpPr/>
          <p:nvPr/>
        </p:nvSpPr>
        <p:spPr>
          <a:xfrm>
            <a:off x="3491880" y="2852936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Lefelé nyíl 39"/>
          <p:cNvSpPr/>
          <p:nvPr/>
        </p:nvSpPr>
        <p:spPr>
          <a:xfrm>
            <a:off x="5076056" y="2852936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Szövegdoboz 40"/>
          <p:cNvSpPr txBox="1"/>
          <p:nvPr/>
        </p:nvSpPr>
        <p:spPr>
          <a:xfrm>
            <a:off x="2915816" y="3645024"/>
            <a:ext cx="149912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/>
              <a:t>PEOPLE</a:t>
            </a:r>
          </a:p>
          <a:p>
            <a:pPr algn="ctr"/>
            <a:r>
              <a:rPr lang="hu-HU" sz="2800" b="1" dirty="0"/>
              <a:t>CITIZENS</a:t>
            </a:r>
          </a:p>
          <a:p>
            <a:pPr algn="ctr"/>
            <a:r>
              <a:rPr lang="hu-HU" sz="2800" b="1" dirty="0"/>
              <a:t>SOCIETY</a:t>
            </a:r>
          </a:p>
          <a:p>
            <a:pPr algn="ctr"/>
            <a:r>
              <a:rPr lang="hu-HU" sz="2800" b="1" dirty="0"/>
              <a:t>NATION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4644008" y="3645024"/>
            <a:ext cx="1315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/>
              <a:t>POWER</a:t>
            </a:r>
          </a:p>
        </p:txBody>
      </p:sp>
      <p:sp>
        <p:nvSpPr>
          <p:cNvPr id="43" name="Szövegdoboz 42"/>
          <p:cNvSpPr txBox="1"/>
          <p:nvPr/>
        </p:nvSpPr>
        <p:spPr>
          <a:xfrm>
            <a:off x="827584" y="5733256"/>
            <a:ext cx="797385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800" b="1" dirty="0">
                <a:latin typeface="Arial Black" pitchFamily="34" charset="0"/>
              </a:rPr>
              <a:t>DEMOCRACY = POWER OF THE PEOPLE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Téglalap 36"/>
          <p:cNvSpPr/>
          <p:nvPr/>
        </p:nvSpPr>
        <p:spPr>
          <a:xfrm>
            <a:off x="1259632" y="2060848"/>
            <a:ext cx="676875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abadkézi sokszög 38"/>
          <p:cNvSpPr/>
          <p:nvPr/>
        </p:nvSpPr>
        <p:spPr>
          <a:xfrm>
            <a:off x="1225485" y="2064470"/>
            <a:ext cx="6825006" cy="3751868"/>
          </a:xfrm>
          <a:custGeom>
            <a:avLst/>
            <a:gdLst>
              <a:gd name="connsiteX0" fmla="*/ 0 w 6825006"/>
              <a:gd name="connsiteY0" fmla="*/ 3751868 h 3751868"/>
              <a:gd name="connsiteX1" fmla="*/ 6825006 w 6825006"/>
              <a:gd name="connsiteY1" fmla="*/ 0 h 3751868"/>
              <a:gd name="connsiteX2" fmla="*/ 6815579 w 6825006"/>
              <a:gd name="connsiteY2" fmla="*/ 3742441 h 3751868"/>
              <a:gd name="connsiteX3" fmla="*/ 0 w 6825006"/>
              <a:gd name="connsiteY3" fmla="*/ 3751868 h 375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5006" h="3751868">
                <a:moveTo>
                  <a:pt x="0" y="3751868"/>
                </a:moveTo>
                <a:lnTo>
                  <a:pt x="6825006" y="0"/>
                </a:lnTo>
                <a:cubicBezTo>
                  <a:pt x="6821864" y="1247480"/>
                  <a:pt x="6818721" y="2494961"/>
                  <a:pt x="6815579" y="3742441"/>
                </a:cubicBezTo>
                <a:lnTo>
                  <a:pt x="0" y="375186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251520" y="5949280"/>
            <a:ext cx="348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ONE PERSON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5652120" y="5949280"/>
            <a:ext cx="334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ALL PEOPLE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Téglalap 36"/>
          <p:cNvSpPr/>
          <p:nvPr/>
        </p:nvSpPr>
        <p:spPr>
          <a:xfrm>
            <a:off x="1259632" y="2060848"/>
            <a:ext cx="676875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abadkézi sokszög 38"/>
          <p:cNvSpPr/>
          <p:nvPr/>
        </p:nvSpPr>
        <p:spPr>
          <a:xfrm>
            <a:off x="1225485" y="2064470"/>
            <a:ext cx="6825006" cy="3751868"/>
          </a:xfrm>
          <a:custGeom>
            <a:avLst/>
            <a:gdLst>
              <a:gd name="connsiteX0" fmla="*/ 0 w 6825006"/>
              <a:gd name="connsiteY0" fmla="*/ 3751868 h 3751868"/>
              <a:gd name="connsiteX1" fmla="*/ 6825006 w 6825006"/>
              <a:gd name="connsiteY1" fmla="*/ 0 h 3751868"/>
              <a:gd name="connsiteX2" fmla="*/ 6815579 w 6825006"/>
              <a:gd name="connsiteY2" fmla="*/ 3742441 h 3751868"/>
              <a:gd name="connsiteX3" fmla="*/ 0 w 6825006"/>
              <a:gd name="connsiteY3" fmla="*/ 3751868 h 375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5006" h="3751868">
                <a:moveTo>
                  <a:pt x="0" y="3751868"/>
                </a:moveTo>
                <a:lnTo>
                  <a:pt x="6825006" y="0"/>
                </a:lnTo>
                <a:cubicBezTo>
                  <a:pt x="6821864" y="1247480"/>
                  <a:pt x="6818721" y="2494961"/>
                  <a:pt x="6815579" y="3742441"/>
                </a:cubicBezTo>
                <a:lnTo>
                  <a:pt x="0" y="375186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251520" y="5949280"/>
            <a:ext cx="348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ONE PERSON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5652120" y="5949280"/>
            <a:ext cx="334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ALL PEOPLE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755576" y="6309320"/>
            <a:ext cx="209448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DICTATORSHIP</a:t>
            </a:r>
          </a:p>
        </p:txBody>
      </p:sp>
      <p:sp>
        <p:nvSpPr>
          <p:cNvPr id="43" name="Szövegdoboz 42"/>
          <p:cNvSpPr txBox="1"/>
          <p:nvPr/>
        </p:nvSpPr>
        <p:spPr>
          <a:xfrm>
            <a:off x="5940152" y="6309320"/>
            <a:ext cx="287354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DIRECT DEMOCRACY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Téglalap 36"/>
          <p:cNvSpPr/>
          <p:nvPr/>
        </p:nvSpPr>
        <p:spPr>
          <a:xfrm>
            <a:off x="1259632" y="2060848"/>
            <a:ext cx="676875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abadkézi sokszög 38"/>
          <p:cNvSpPr/>
          <p:nvPr/>
        </p:nvSpPr>
        <p:spPr>
          <a:xfrm>
            <a:off x="1225485" y="2064470"/>
            <a:ext cx="6825006" cy="3751868"/>
          </a:xfrm>
          <a:custGeom>
            <a:avLst/>
            <a:gdLst>
              <a:gd name="connsiteX0" fmla="*/ 0 w 6825006"/>
              <a:gd name="connsiteY0" fmla="*/ 3751868 h 3751868"/>
              <a:gd name="connsiteX1" fmla="*/ 6825006 w 6825006"/>
              <a:gd name="connsiteY1" fmla="*/ 0 h 3751868"/>
              <a:gd name="connsiteX2" fmla="*/ 6815579 w 6825006"/>
              <a:gd name="connsiteY2" fmla="*/ 3742441 h 3751868"/>
              <a:gd name="connsiteX3" fmla="*/ 0 w 6825006"/>
              <a:gd name="connsiteY3" fmla="*/ 3751868 h 375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5006" h="3751868">
                <a:moveTo>
                  <a:pt x="0" y="3751868"/>
                </a:moveTo>
                <a:lnTo>
                  <a:pt x="6825006" y="0"/>
                </a:lnTo>
                <a:cubicBezTo>
                  <a:pt x="6821864" y="1247480"/>
                  <a:pt x="6818721" y="2494961"/>
                  <a:pt x="6815579" y="3742441"/>
                </a:cubicBezTo>
                <a:lnTo>
                  <a:pt x="0" y="375186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40" name="Szövegdoboz 39"/>
          <p:cNvSpPr txBox="1"/>
          <p:nvPr/>
        </p:nvSpPr>
        <p:spPr>
          <a:xfrm>
            <a:off x="251520" y="5949280"/>
            <a:ext cx="348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ONE PERSON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5652120" y="5949280"/>
            <a:ext cx="334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ALL PEOPLE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755576" y="6309320"/>
            <a:ext cx="209448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DICTATORSHIP</a:t>
            </a:r>
          </a:p>
        </p:txBody>
      </p:sp>
      <p:sp>
        <p:nvSpPr>
          <p:cNvPr id="43" name="Szövegdoboz 42"/>
          <p:cNvSpPr txBox="1"/>
          <p:nvPr/>
        </p:nvSpPr>
        <p:spPr>
          <a:xfrm>
            <a:off x="5940152" y="6309320"/>
            <a:ext cx="287354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DIRECT DEMOCRACY</a:t>
            </a:r>
          </a:p>
        </p:txBody>
      </p:sp>
      <p:pic>
        <p:nvPicPr>
          <p:cNvPr id="44" name="Picture 2" descr="KÃ©ptalÃ¡lat a kÃ¶vetkezÅre: âSZTÃLINâ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3568" y="1268759"/>
            <a:ext cx="1552710" cy="1974579"/>
          </a:xfrm>
          <a:prstGeom prst="rect">
            <a:avLst/>
          </a:prstGeom>
          <a:noFill/>
        </p:spPr>
      </p:pic>
      <p:pic>
        <p:nvPicPr>
          <p:cNvPr id="45" name="Picture 4" descr="KÃ©ptalÃ¡lat a kÃ¶vetkezÅre: âHITLERâ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3568" y="3284984"/>
            <a:ext cx="1536224" cy="2232248"/>
          </a:xfrm>
          <a:prstGeom prst="rect">
            <a:avLst/>
          </a:prstGeom>
          <a:noFill/>
        </p:spPr>
      </p:pic>
      <p:sp>
        <p:nvSpPr>
          <p:cNvPr id="1026" name="AutoShape 2" descr="KÃ©ptalÃ¡lat a kÃ¶vetkezÅre: âPERICLES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28" name="Picture 4" descr="KÃ©ptalÃ¡lat a kÃ¶vetkezÅre: âPERICLESâ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64288" y="1196752"/>
            <a:ext cx="1690957" cy="2562451"/>
          </a:xfrm>
          <a:prstGeom prst="rect">
            <a:avLst/>
          </a:prstGeom>
          <a:noFill/>
        </p:spPr>
      </p:pic>
      <p:sp>
        <p:nvSpPr>
          <p:cNvPr id="46" name="Szövegdoboz 45"/>
          <p:cNvSpPr txBox="1"/>
          <p:nvPr/>
        </p:nvSpPr>
        <p:spPr>
          <a:xfrm>
            <a:off x="7164288" y="3717032"/>
            <a:ext cx="1710725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/>
              <a:t>PERICLES</a:t>
            </a:r>
          </a:p>
          <a:p>
            <a:pPr algn="ctr"/>
            <a:r>
              <a:rPr lang="hu-HU" dirty="0"/>
              <a:t>GREECE</a:t>
            </a:r>
          </a:p>
          <a:p>
            <a:pPr algn="ctr"/>
            <a:r>
              <a:rPr lang="hu-HU" dirty="0"/>
              <a:t>495 BC – 429 BC</a:t>
            </a:r>
          </a:p>
          <a:p>
            <a:pPr algn="ctr"/>
            <a:endParaRPr lang="hu-H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KÃ©ptalÃ¡lat a kÃ¶vetkezÅre: âhorvÃ¡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0" name="AutoShape 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2" name="AutoShape 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4" name="AutoShape 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6" name="AutoShape 1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08" name="AutoShape 1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0" name="AutoShape 1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2" name="AutoShape 1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4" name="AutoShape 1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6" name="AutoShape 2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18" name="AutoShape 2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0" name="AutoShape 2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2" name="AutoShape 2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4" name="AutoShape 2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6" name="AutoShape 3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28" name="AutoShape 3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0" name="AutoShape 3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2" name="AutoShape 36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4" name="AutoShape 38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6" name="AutoShape 40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38" name="AutoShape 42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40" name="AutoShape 44" descr="KÃ©ptalÃ¡lat a kÃ¶vetkezÅre: ânÃ©metorszÃ¡gâ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2" name="Csoportba foglalás 24"/>
          <p:cNvGrpSpPr/>
          <p:nvPr/>
        </p:nvGrpSpPr>
        <p:grpSpPr>
          <a:xfrm>
            <a:off x="7812360" y="116632"/>
            <a:ext cx="1185090" cy="850654"/>
            <a:chOff x="1043608" y="692696"/>
            <a:chExt cx="7200800" cy="6858262"/>
          </a:xfrm>
        </p:grpSpPr>
        <p:pic>
          <p:nvPicPr>
            <p:cNvPr id="26" name="Obrázok 4" descr="C:\Users\OUCV-PC\AppData\Local\Microsoft\Windows\Temporary Internet Files\Content.MSO\24636B22.tmp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764704"/>
              <a:ext cx="2304256" cy="12844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ok 2" descr="C:\Users\OUCV-PC\Desktop\szerb.png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060848"/>
              <a:ext cx="223224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Obrázok 6" descr="VÃ½sledok vyhÄ¾adÃ¡vania obrÃ¡zkov pre dopyt vlajka rumunska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7904" y="4077072"/>
              <a:ext cx="2232248" cy="12241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irc_mi" descr="http://forum.valka.cz/attachments/osobnosti/Erby_obci/Okres_Galanta/Cierna_Voda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692696"/>
              <a:ext cx="1872208" cy="20162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Picture 2" descr="Szlovák Köztársaság zászlaja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708920"/>
              <a:ext cx="2088232" cy="12241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/>
          </p:spPr>
        </p:pic>
        <p:pic>
          <p:nvPicPr>
            <p:cNvPr id="31" name="Picture 10" descr="HorvÃ¡torszÃ¡g zÃ¡szlaj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43608" y="2420888"/>
              <a:ext cx="2650976" cy="1325488"/>
            </a:xfrm>
            <a:prstGeom prst="rect">
              <a:avLst/>
            </a:prstGeom>
            <a:noFill/>
          </p:spPr>
        </p:pic>
        <p:pic>
          <p:nvPicPr>
            <p:cNvPr id="32" name="Picture 46" descr="NÃ©metorszÃ¡g zÃ¡szlaja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43608" y="692696"/>
              <a:ext cx="2664295" cy="1256508"/>
            </a:xfrm>
            <a:prstGeom prst="rect">
              <a:avLst/>
            </a:prstGeom>
            <a:noFill/>
          </p:spPr>
        </p:pic>
        <p:sp>
          <p:nvSpPr>
            <p:cNvPr id="33" name="Szövegdoboz 32"/>
            <p:cNvSpPr txBox="1"/>
            <p:nvPr/>
          </p:nvSpPr>
          <p:spPr>
            <a:xfrm>
              <a:off x="1259634" y="5373215"/>
              <a:ext cx="6284316" cy="11166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00" b="1" dirty="0">
                  <a:latin typeface="Arial Black" pitchFamily="34" charset="0"/>
                </a:rPr>
                <a:t>FUTURE OF EUROPE IS AS WE SHAPE IT</a:t>
              </a:r>
            </a:p>
          </p:txBody>
        </p:sp>
        <p:pic>
          <p:nvPicPr>
            <p:cNvPr id="34" name="Obrázok 3" descr="http://www.gardony.hu/_user/browser/Image/eu_flag_europe_for_citizens_en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1270" y="6498226"/>
              <a:ext cx="3024337" cy="10527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Szövegdoboz 35"/>
          <p:cNvSpPr txBox="1"/>
          <p:nvPr/>
        </p:nvSpPr>
        <p:spPr>
          <a:xfrm>
            <a:off x="2699792" y="188640"/>
            <a:ext cx="3596434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1200" b="1" dirty="0">
                <a:latin typeface="Arial Black" pitchFamily="34" charset="0"/>
              </a:rPr>
              <a:t>FUTURE OF EUROPE IS AS WE SHAPE IT</a:t>
            </a:r>
          </a:p>
        </p:txBody>
      </p:sp>
      <p:sp>
        <p:nvSpPr>
          <p:cNvPr id="38" name="Szövegdoboz 37"/>
          <p:cNvSpPr txBox="1"/>
          <p:nvPr/>
        </p:nvSpPr>
        <p:spPr>
          <a:xfrm>
            <a:off x="2555776" y="620688"/>
            <a:ext cx="3914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>
                <a:latin typeface="Arial Black" pitchFamily="34" charset="0"/>
              </a:rPr>
              <a:t>DEVELOPING DEMOCRACY IN THE EU</a:t>
            </a:r>
          </a:p>
        </p:txBody>
      </p:sp>
      <p:sp>
        <p:nvSpPr>
          <p:cNvPr id="37" name="Téglalap 36"/>
          <p:cNvSpPr/>
          <p:nvPr/>
        </p:nvSpPr>
        <p:spPr>
          <a:xfrm>
            <a:off x="1259632" y="2060848"/>
            <a:ext cx="6768752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Szabadkézi sokszög 38"/>
          <p:cNvSpPr/>
          <p:nvPr/>
        </p:nvSpPr>
        <p:spPr>
          <a:xfrm>
            <a:off x="1225485" y="2064470"/>
            <a:ext cx="6825006" cy="3751868"/>
          </a:xfrm>
          <a:custGeom>
            <a:avLst/>
            <a:gdLst>
              <a:gd name="connsiteX0" fmla="*/ 0 w 6825006"/>
              <a:gd name="connsiteY0" fmla="*/ 3751868 h 3751868"/>
              <a:gd name="connsiteX1" fmla="*/ 6825006 w 6825006"/>
              <a:gd name="connsiteY1" fmla="*/ 0 h 3751868"/>
              <a:gd name="connsiteX2" fmla="*/ 6815579 w 6825006"/>
              <a:gd name="connsiteY2" fmla="*/ 3742441 h 3751868"/>
              <a:gd name="connsiteX3" fmla="*/ 0 w 6825006"/>
              <a:gd name="connsiteY3" fmla="*/ 3751868 h 375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5006" h="3751868">
                <a:moveTo>
                  <a:pt x="0" y="3751868"/>
                </a:moveTo>
                <a:lnTo>
                  <a:pt x="6825006" y="0"/>
                </a:lnTo>
                <a:cubicBezTo>
                  <a:pt x="6821864" y="1247480"/>
                  <a:pt x="6818721" y="2494961"/>
                  <a:pt x="6815579" y="3742441"/>
                </a:cubicBezTo>
                <a:lnTo>
                  <a:pt x="0" y="3751868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Szövegdoboz 39"/>
          <p:cNvSpPr txBox="1"/>
          <p:nvPr/>
        </p:nvSpPr>
        <p:spPr>
          <a:xfrm>
            <a:off x="251520" y="5949280"/>
            <a:ext cx="348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ONE PERSON</a:t>
            </a:r>
          </a:p>
        </p:txBody>
      </p:sp>
      <p:sp>
        <p:nvSpPr>
          <p:cNvPr id="41" name="Szövegdoboz 40"/>
          <p:cNvSpPr txBox="1"/>
          <p:nvPr/>
        </p:nvSpPr>
        <p:spPr>
          <a:xfrm>
            <a:off x="5652120" y="5949280"/>
            <a:ext cx="3343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POWER BELONGS TO ALL PEOPLE</a:t>
            </a:r>
          </a:p>
        </p:txBody>
      </p:sp>
      <p:sp>
        <p:nvSpPr>
          <p:cNvPr id="42" name="Szövegdoboz 41"/>
          <p:cNvSpPr txBox="1"/>
          <p:nvPr/>
        </p:nvSpPr>
        <p:spPr>
          <a:xfrm>
            <a:off x="755576" y="6309320"/>
            <a:ext cx="209448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DICTATORSHIP</a:t>
            </a:r>
          </a:p>
        </p:txBody>
      </p:sp>
      <p:sp>
        <p:nvSpPr>
          <p:cNvPr id="43" name="Szövegdoboz 42"/>
          <p:cNvSpPr txBox="1"/>
          <p:nvPr/>
        </p:nvSpPr>
        <p:spPr>
          <a:xfrm>
            <a:off x="5940152" y="6309320"/>
            <a:ext cx="287354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>
                <a:latin typeface="Arial Black" pitchFamily="34" charset="0"/>
              </a:rPr>
              <a:t>DIRECT DEMOCRACY</a:t>
            </a:r>
          </a:p>
        </p:txBody>
      </p:sp>
      <p:cxnSp>
        <p:nvCxnSpPr>
          <p:cNvPr id="45" name="Egyenes összekötő 44"/>
          <p:cNvCxnSpPr/>
          <p:nvPr/>
        </p:nvCxnSpPr>
        <p:spPr>
          <a:xfrm>
            <a:off x="2123728" y="2060848"/>
            <a:ext cx="0" cy="374441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7308304" y="2060848"/>
            <a:ext cx="0" cy="374441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Jobb oldali kapcsos zárójel 46"/>
          <p:cNvSpPr/>
          <p:nvPr/>
        </p:nvSpPr>
        <p:spPr>
          <a:xfrm>
            <a:off x="2195736" y="2060848"/>
            <a:ext cx="216024" cy="3240360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Jobb oldali kapcsos zárójel 47"/>
          <p:cNvSpPr/>
          <p:nvPr/>
        </p:nvSpPr>
        <p:spPr>
          <a:xfrm>
            <a:off x="2195736" y="5301208"/>
            <a:ext cx="216024" cy="495672"/>
          </a:xfrm>
          <a:prstGeom prst="rightBrace">
            <a:avLst>
              <a:gd name="adj1" fmla="val 0"/>
              <a:gd name="adj2" fmla="val 50000"/>
            </a:avLst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Jobb oldali kapcsos zárójel 48"/>
          <p:cNvSpPr/>
          <p:nvPr/>
        </p:nvSpPr>
        <p:spPr>
          <a:xfrm>
            <a:off x="7308304" y="2564904"/>
            <a:ext cx="216024" cy="3240360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0" name="Jobb oldali kapcsos zárójel 49"/>
          <p:cNvSpPr/>
          <p:nvPr/>
        </p:nvSpPr>
        <p:spPr>
          <a:xfrm>
            <a:off x="7308304" y="2060848"/>
            <a:ext cx="262880" cy="432048"/>
          </a:xfrm>
          <a:prstGeom prst="rightBrac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993</Words>
  <Application>Microsoft Office PowerPoint</Application>
  <PresentationFormat>Prezentácia na obrazovke (4:3)</PresentationFormat>
  <Paragraphs>206</Paragraphs>
  <Slides>26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26</vt:i4>
      </vt:variant>
    </vt:vector>
  </HeadingPairs>
  <TitlesOfParts>
    <vt:vector size="30" baseType="lpstr">
      <vt:lpstr>Arial</vt:lpstr>
      <vt:lpstr>Arial Black</vt:lpstr>
      <vt:lpstr>Calibri</vt:lpstr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Balogh Béla</dc:creator>
  <cp:lastModifiedBy>OUCV-PC</cp:lastModifiedBy>
  <cp:revision>2</cp:revision>
  <dcterms:created xsi:type="dcterms:W3CDTF">2018-07-15T12:02:54Z</dcterms:created>
  <dcterms:modified xsi:type="dcterms:W3CDTF">2018-07-20T08:07:35Z</dcterms:modified>
</cp:coreProperties>
</file>