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2" r:id="rId6"/>
    <p:sldId id="263" r:id="rId7"/>
    <p:sldId id="264" r:id="rId8"/>
    <p:sldId id="267" r:id="rId9"/>
    <p:sldId id="260" r:id="rId10"/>
    <p:sldId id="265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346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066E0-6159-4EBD-94FA-5FACA768861F}" type="datetimeFigureOut">
              <a:rPr lang="hu-HU" smtClean="0"/>
              <a:pPr/>
              <a:t>2018.07.20.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DA688-F4BF-4CEF-A822-C970B320AE5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28" name="AutoShape 4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30" name="AutoShape 6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32" name="AutoShape 8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36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38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40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42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3"/>
          <p:cNvGrpSpPr/>
          <p:nvPr/>
        </p:nvGrpSpPr>
        <p:grpSpPr>
          <a:xfrm>
            <a:off x="1043608" y="692696"/>
            <a:ext cx="7240255" cy="6165304"/>
            <a:chOff x="1043608" y="692696"/>
            <a:chExt cx="7240255" cy="6165304"/>
          </a:xfrm>
        </p:grpSpPr>
        <p:pic>
          <p:nvPicPr>
            <p:cNvPr id="4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1034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19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836713"/>
              <a:ext cx="2664296" cy="1256505"/>
            </a:xfrm>
            <a:prstGeom prst="rect">
              <a:avLst/>
            </a:prstGeom>
            <a:noFill/>
          </p:spPr>
        </p:pic>
        <p:sp>
          <p:nvSpPr>
            <p:cNvPr id="20" name="Szövegdoboz 19"/>
            <p:cNvSpPr txBox="1"/>
            <p:nvPr/>
          </p:nvSpPr>
          <p:spPr>
            <a:xfrm>
              <a:off x="1259632" y="5373216"/>
              <a:ext cx="7024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4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21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5805264"/>
              <a:ext cx="3024336" cy="10527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Szövegdoboz 21"/>
          <p:cNvSpPr txBox="1"/>
          <p:nvPr/>
        </p:nvSpPr>
        <p:spPr>
          <a:xfrm>
            <a:off x="2051720" y="4509120"/>
            <a:ext cx="152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CIERNA VODA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6084168" y="4509120"/>
            <a:ext cx="1905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20 – 22 JULY,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1763688" y="2852936"/>
            <a:ext cx="55077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err="1">
                <a:latin typeface="Arial Black" pitchFamily="34" charset="0"/>
              </a:rPr>
              <a:t>Liberalism</a:t>
            </a:r>
            <a:r>
              <a:rPr lang="hu-HU" sz="3200" b="1" dirty="0">
                <a:latin typeface="Arial Black" pitchFamily="34" charset="0"/>
              </a:rPr>
              <a:t> – </a:t>
            </a:r>
            <a:r>
              <a:rPr lang="hu-HU" sz="3200" b="1" dirty="0" err="1">
                <a:latin typeface="Arial Black" pitchFamily="34" charset="0"/>
              </a:rPr>
              <a:t>illiberalism</a:t>
            </a:r>
            <a:endParaRPr lang="hu-HU" sz="3200" b="1" dirty="0">
              <a:latin typeface="Arial Black" pitchFamily="34" charset="0"/>
            </a:endParaRPr>
          </a:p>
          <a:p>
            <a:r>
              <a:rPr lang="hu-HU" sz="3200" b="1" dirty="0" err="1">
                <a:latin typeface="Arial Black" pitchFamily="34" charset="0"/>
              </a:rPr>
              <a:t>Economic</a:t>
            </a:r>
            <a:r>
              <a:rPr lang="hu-HU" sz="3200" b="1" dirty="0">
                <a:latin typeface="Arial Black" pitchFamily="34" charset="0"/>
              </a:rPr>
              <a:t> </a:t>
            </a:r>
            <a:r>
              <a:rPr lang="hu-HU" sz="3200" b="1" dirty="0" err="1">
                <a:latin typeface="Arial Black" pitchFamily="34" charset="0"/>
              </a:rPr>
              <a:t>development</a:t>
            </a:r>
            <a:endParaRPr lang="hu-HU" sz="3200" b="1" dirty="0">
              <a:latin typeface="Arial Black" pitchFamily="34" charset="0"/>
            </a:endParaRPr>
          </a:p>
        </p:txBody>
      </p:sp>
      <p:sp>
        <p:nvSpPr>
          <p:cNvPr id="38" name="Szövegdoboz 37"/>
          <p:cNvSpPr txBox="1"/>
          <p:nvPr/>
        </p:nvSpPr>
        <p:spPr>
          <a:xfrm>
            <a:off x="4067944" y="4437112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7" name="Téglalap 36"/>
          <p:cNvSpPr/>
          <p:nvPr/>
        </p:nvSpPr>
        <p:spPr>
          <a:xfrm>
            <a:off x="1547664" y="2276872"/>
            <a:ext cx="6264696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Szabadkézi sokszög 37"/>
          <p:cNvSpPr/>
          <p:nvPr/>
        </p:nvSpPr>
        <p:spPr>
          <a:xfrm>
            <a:off x="1545996" y="2290713"/>
            <a:ext cx="6268825" cy="2884602"/>
          </a:xfrm>
          <a:custGeom>
            <a:avLst/>
            <a:gdLst>
              <a:gd name="connsiteX0" fmla="*/ 0 w 6268825"/>
              <a:gd name="connsiteY0" fmla="*/ 2875176 h 2884602"/>
              <a:gd name="connsiteX1" fmla="*/ 6268825 w 6268825"/>
              <a:gd name="connsiteY1" fmla="*/ 0 h 2884602"/>
              <a:gd name="connsiteX2" fmla="*/ 6268825 w 6268825"/>
              <a:gd name="connsiteY2" fmla="*/ 2884602 h 2884602"/>
              <a:gd name="connsiteX3" fmla="*/ 0 w 6268825"/>
              <a:gd name="connsiteY3" fmla="*/ 2875176 h 288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8825" h="2884602">
                <a:moveTo>
                  <a:pt x="0" y="2875176"/>
                </a:moveTo>
                <a:lnTo>
                  <a:pt x="6268825" y="0"/>
                </a:lnTo>
                <a:lnTo>
                  <a:pt x="6268825" y="2884602"/>
                </a:lnTo>
                <a:lnTo>
                  <a:pt x="0" y="2875176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Szövegdoboz 39"/>
          <p:cNvSpPr txBox="1"/>
          <p:nvPr/>
        </p:nvSpPr>
        <p:spPr>
          <a:xfrm>
            <a:off x="1043608" y="1844824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/>
              <a:t>LIBERAL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7236296" y="1772816"/>
            <a:ext cx="1218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/>
              <a:t>ILLIBERAL</a:t>
            </a:r>
          </a:p>
        </p:txBody>
      </p:sp>
      <p:sp>
        <p:nvSpPr>
          <p:cNvPr id="42" name="Balra-jobbra nyíl 41"/>
          <p:cNvSpPr/>
          <p:nvPr/>
        </p:nvSpPr>
        <p:spPr>
          <a:xfrm>
            <a:off x="2915816" y="5661248"/>
            <a:ext cx="3600400" cy="576064"/>
          </a:xfrm>
          <a:prstGeom prst="leftRightArrow">
            <a:avLst/>
          </a:prstGeom>
          <a:solidFill>
            <a:srgbClr val="00B05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Szövegdoboz 42"/>
          <p:cNvSpPr txBox="1"/>
          <p:nvPr/>
        </p:nvSpPr>
        <p:spPr>
          <a:xfrm>
            <a:off x="6588224" y="5805264"/>
            <a:ext cx="2451184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sz="2000" b="1" dirty="0"/>
              <a:t>CENTRALLY PLANNED</a:t>
            </a:r>
          </a:p>
        </p:txBody>
      </p:sp>
      <p:sp>
        <p:nvSpPr>
          <p:cNvPr id="44" name="Szövegdoboz 43"/>
          <p:cNvSpPr txBox="1"/>
          <p:nvPr/>
        </p:nvSpPr>
        <p:spPr>
          <a:xfrm>
            <a:off x="107504" y="5733256"/>
            <a:ext cx="273433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sz="2000" b="1" dirty="0"/>
              <a:t>DECENTRALLY PLANNED</a:t>
            </a:r>
          </a:p>
        </p:txBody>
      </p:sp>
      <p:sp>
        <p:nvSpPr>
          <p:cNvPr id="45" name="Szövegdoboz 44"/>
          <p:cNvSpPr txBox="1"/>
          <p:nvPr/>
        </p:nvSpPr>
        <p:spPr>
          <a:xfrm>
            <a:off x="6516216" y="6309320"/>
            <a:ext cx="246426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CENTRALISATION</a:t>
            </a:r>
          </a:p>
        </p:txBody>
      </p:sp>
      <p:sp>
        <p:nvSpPr>
          <p:cNvPr id="46" name="Szövegdoboz 45"/>
          <p:cNvSpPr txBox="1"/>
          <p:nvPr/>
        </p:nvSpPr>
        <p:spPr>
          <a:xfrm>
            <a:off x="107504" y="6237312"/>
            <a:ext cx="281051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DECENTRALISATION</a:t>
            </a:r>
          </a:p>
        </p:txBody>
      </p:sp>
      <p:sp>
        <p:nvSpPr>
          <p:cNvPr id="47" name="Szövegdoboz 46"/>
          <p:cNvSpPr txBox="1"/>
          <p:nvPr/>
        </p:nvSpPr>
        <p:spPr>
          <a:xfrm>
            <a:off x="3131840" y="1268760"/>
            <a:ext cx="31223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 err="1"/>
              <a:t>Liberalism</a:t>
            </a:r>
            <a:r>
              <a:rPr lang="hu-HU" sz="2400" b="1" dirty="0"/>
              <a:t> - </a:t>
            </a:r>
            <a:r>
              <a:rPr lang="hu-HU" sz="2400" b="1" dirty="0" err="1"/>
              <a:t>illiberalism</a:t>
            </a:r>
            <a:endParaRPr lang="hu-H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Balra-jobbra nyíl 37"/>
          <p:cNvSpPr/>
          <p:nvPr/>
        </p:nvSpPr>
        <p:spPr>
          <a:xfrm>
            <a:off x="2915816" y="2060848"/>
            <a:ext cx="3600400" cy="576064"/>
          </a:xfrm>
          <a:prstGeom prst="leftRightArrow">
            <a:avLst/>
          </a:prstGeom>
          <a:solidFill>
            <a:srgbClr val="00B05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Szövegdoboz 39"/>
          <p:cNvSpPr txBox="1"/>
          <p:nvPr/>
        </p:nvSpPr>
        <p:spPr>
          <a:xfrm>
            <a:off x="6516216" y="2708920"/>
            <a:ext cx="246426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CENTRALISATION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107504" y="2636912"/>
            <a:ext cx="281051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DECENTRALISATION</a:t>
            </a:r>
          </a:p>
        </p:txBody>
      </p:sp>
      <p:sp>
        <p:nvSpPr>
          <p:cNvPr id="42" name="Szövegdoboz 41"/>
          <p:cNvSpPr txBox="1"/>
          <p:nvPr/>
        </p:nvSpPr>
        <p:spPr>
          <a:xfrm>
            <a:off x="3131840" y="1268760"/>
            <a:ext cx="31223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 err="1"/>
              <a:t>Liberalism</a:t>
            </a:r>
            <a:r>
              <a:rPr lang="hu-HU" sz="2400" b="1" dirty="0"/>
              <a:t> - </a:t>
            </a:r>
            <a:r>
              <a:rPr lang="hu-HU" sz="2400" b="1" dirty="0" err="1"/>
              <a:t>illiberalism</a:t>
            </a:r>
            <a:endParaRPr lang="hu-HU" sz="2400" b="1" dirty="0"/>
          </a:p>
        </p:txBody>
      </p:sp>
      <p:sp>
        <p:nvSpPr>
          <p:cNvPr id="43" name="Szövegdoboz 42"/>
          <p:cNvSpPr txBox="1"/>
          <p:nvPr/>
        </p:nvSpPr>
        <p:spPr>
          <a:xfrm>
            <a:off x="3059832" y="3140968"/>
            <a:ext cx="333892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sz="2400" b="1" dirty="0"/>
              <a:t>The </a:t>
            </a:r>
            <a:r>
              <a:rPr lang="hu-HU" sz="2400" b="1" dirty="0" err="1"/>
              <a:t>decision</a:t>
            </a:r>
            <a:r>
              <a:rPr lang="hu-HU" sz="2400" b="1" dirty="0"/>
              <a:t> is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NOT DIGITAL: EITHER-OR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Balra-jobbra nyíl 37"/>
          <p:cNvSpPr/>
          <p:nvPr/>
        </p:nvSpPr>
        <p:spPr>
          <a:xfrm>
            <a:off x="2915816" y="2060848"/>
            <a:ext cx="3600400" cy="576064"/>
          </a:xfrm>
          <a:prstGeom prst="leftRightArrow">
            <a:avLst/>
          </a:prstGeom>
          <a:solidFill>
            <a:srgbClr val="00B05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Szövegdoboz 39"/>
          <p:cNvSpPr txBox="1"/>
          <p:nvPr/>
        </p:nvSpPr>
        <p:spPr>
          <a:xfrm>
            <a:off x="6516216" y="2708920"/>
            <a:ext cx="246426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CENTRALISATION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107504" y="2636912"/>
            <a:ext cx="281051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DECENTRALISATION</a:t>
            </a:r>
          </a:p>
        </p:txBody>
      </p:sp>
      <p:sp>
        <p:nvSpPr>
          <p:cNvPr id="42" name="Szövegdoboz 41"/>
          <p:cNvSpPr txBox="1"/>
          <p:nvPr/>
        </p:nvSpPr>
        <p:spPr>
          <a:xfrm>
            <a:off x="3131840" y="1268760"/>
            <a:ext cx="31223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 err="1"/>
              <a:t>Liberalism</a:t>
            </a:r>
            <a:r>
              <a:rPr lang="hu-HU" sz="2400" b="1" dirty="0"/>
              <a:t> - </a:t>
            </a:r>
            <a:r>
              <a:rPr lang="hu-HU" sz="2400" b="1" dirty="0" err="1"/>
              <a:t>illiberalism</a:t>
            </a:r>
            <a:endParaRPr lang="hu-HU" sz="2400" b="1" dirty="0"/>
          </a:p>
        </p:txBody>
      </p:sp>
      <p:sp>
        <p:nvSpPr>
          <p:cNvPr id="43" name="Szövegdoboz 42"/>
          <p:cNvSpPr txBox="1"/>
          <p:nvPr/>
        </p:nvSpPr>
        <p:spPr>
          <a:xfrm>
            <a:off x="3059832" y="3140968"/>
            <a:ext cx="333892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sz="2400" b="1" dirty="0"/>
              <a:t>The </a:t>
            </a:r>
            <a:r>
              <a:rPr lang="hu-HU" sz="2400" b="1" dirty="0" err="1"/>
              <a:t>decision</a:t>
            </a:r>
            <a:r>
              <a:rPr lang="hu-HU" sz="2400" b="1" dirty="0"/>
              <a:t> is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NOT DIGITAL: EITHER-OR</a:t>
            </a:r>
          </a:p>
        </p:txBody>
      </p:sp>
      <p:sp>
        <p:nvSpPr>
          <p:cNvPr id="44" name="Szövegdoboz 43"/>
          <p:cNvSpPr txBox="1"/>
          <p:nvPr/>
        </p:nvSpPr>
        <p:spPr>
          <a:xfrm>
            <a:off x="179512" y="4725144"/>
            <a:ext cx="876675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The </a:t>
            </a:r>
            <a:r>
              <a:rPr lang="hu-HU" b="1" dirty="0" err="1">
                <a:latin typeface="Arial Black" pitchFamily="34" charset="0"/>
              </a:rPr>
              <a:t>solution</a:t>
            </a:r>
            <a:r>
              <a:rPr lang="hu-HU" b="1" dirty="0">
                <a:latin typeface="Arial Black" pitchFamily="34" charset="0"/>
              </a:rPr>
              <a:t> is a </a:t>
            </a:r>
            <a:r>
              <a:rPr lang="hu-HU" b="1" dirty="0" err="1">
                <a:latin typeface="Arial Black" pitchFamily="34" charset="0"/>
              </a:rPr>
              <a:t>combination</a:t>
            </a:r>
            <a:r>
              <a:rPr lang="hu-HU" b="1" dirty="0">
                <a:latin typeface="Arial Black" pitchFamily="34" charset="0"/>
              </a:rPr>
              <a:t> of </a:t>
            </a:r>
            <a:r>
              <a:rPr lang="hu-HU" b="1" dirty="0" err="1">
                <a:latin typeface="Arial Black" pitchFamily="34" charset="0"/>
              </a:rPr>
              <a:t>centralisation</a:t>
            </a:r>
            <a:r>
              <a:rPr lang="hu-HU" b="1" dirty="0">
                <a:latin typeface="Arial Black" pitchFamily="34" charset="0"/>
              </a:rPr>
              <a:t> and </a:t>
            </a:r>
            <a:r>
              <a:rPr lang="hu-HU" b="1" dirty="0" err="1">
                <a:latin typeface="Arial Black" pitchFamily="34" charset="0"/>
              </a:rPr>
              <a:t>decentralisation</a:t>
            </a:r>
            <a:endParaRPr lang="hu-HU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Balra-jobbra nyíl 37"/>
          <p:cNvSpPr/>
          <p:nvPr/>
        </p:nvSpPr>
        <p:spPr>
          <a:xfrm>
            <a:off x="2915816" y="2060848"/>
            <a:ext cx="3600400" cy="576064"/>
          </a:xfrm>
          <a:prstGeom prst="leftRightArrow">
            <a:avLst/>
          </a:prstGeom>
          <a:solidFill>
            <a:srgbClr val="00B05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Szövegdoboz 39"/>
          <p:cNvSpPr txBox="1"/>
          <p:nvPr/>
        </p:nvSpPr>
        <p:spPr>
          <a:xfrm>
            <a:off x="6516216" y="2708920"/>
            <a:ext cx="246426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CENTRALISATION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107504" y="2636912"/>
            <a:ext cx="281051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DECENTRALISATION</a:t>
            </a:r>
          </a:p>
        </p:txBody>
      </p:sp>
      <p:sp>
        <p:nvSpPr>
          <p:cNvPr id="42" name="Szövegdoboz 41"/>
          <p:cNvSpPr txBox="1"/>
          <p:nvPr/>
        </p:nvSpPr>
        <p:spPr>
          <a:xfrm>
            <a:off x="3131840" y="1268760"/>
            <a:ext cx="31223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 err="1"/>
              <a:t>Liberalism</a:t>
            </a:r>
            <a:r>
              <a:rPr lang="hu-HU" sz="2400" b="1" dirty="0"/>
              <a:t> - </a:t>
            </a:r>
            <a:r>
              <a:rPr lang="hu-HU" sz="2400" b="1" dirty="0" err="1"/>
              <a:t>illiberalism</a:t>
            </a:r>
            <a:endParaRPr lang="hu-HU" sz="2400" b="1" dirty="0"/>
          </a:p>
        </p:txBody>
      </p:sp>
      <p:sp>
        <p:nvSpPr>
          <p:cNvPr id="43" name="Szövegdoboz 42"/>
          <p:cNvSpPr txBox="1"/>
          <p:nvPr/>
        </p:nvSpPr>
        <p:spPr>
          <a:xfrm>
            <a:off x="3059832" y="3140968"/>
            <a:ext cx="333892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sz="2400" b="1" dirty="0"/>
              <a:t>The </a:t>
            </a:r>
            <a:r>
              <a:rPr lang="hu-HU" sz="2400" b="1" dirty="0" err="1"/>
              <a:t>decision</a:t>
            </a:r>
            <a:r>
              <a:rPr lang="hu-HU" sz="2400" b="1" dirty="0"/>
              <a:t> is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NOT DIGITAL: EITHER-OR</a:t>
            </a:r>
          </a:p>
        </p:txBody>
      </p:sp>
      <p:sp>
        <p:nvSpPr>
          <p:cNvPr id="44" name="Szövegdoboz 43"/>
          <p:cNvSpPr txBox="1"/>
          <p:nvPr/>
        </p:nvSpPr>
        <p:spPr>
          <a:xfrm>
            <a:off x="179512" y="4725144"/>
            <a:ext cx="876675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The </a:t>
            </a:r>
            <a:r>
              <a:rPr lang="hu-HU" b="1" dirty="0" err="1">
                <a:latin typeface="Arial Black" pitchFamily="34" charset="0"/>
              </a:rPr>
              <a:t>solution</a:t>
            </a:r>
            <a:r>
              <a:rPr lang="hu-HU" b="1" dirty="0">
                <a:latin typeface="Arial Black" pitchFamily="34" charset="0"/>
              </a:rPr>
              <a:t> is a </a:t>
            </a:r>
            <a:r>
              <a:rPr lang="hu-HU" b="1" dirty="0" err="1">
                <a:latin typeface="Arial Black" pitchFamily="34" charset="0"/>
              </a:rPr>
              <a:t>combination</a:t>
            </a:r>
            <a:r>
              <a:rPr lang="hu-HU" b="1" dirty="0">
                <a:latin typeface="Arial Black" pitchFamily="34" charset="0"/>
              </a:rPr>
              <a:t> of </a:t>
            </a:r>
            <a:r>
              <a:rPr lang="hu-HU" b="1" dirty="0" err="1">
                <a:latin typeface="Arial Black" pitchFamily="34" charset="0"/>
              </a:rPr>
              <a:t>centralisation</a:t>
            </a:r>
            <a:r>
              <a:rPr lang="hu-HU" b="1" dirty="0">
                <a:latin typeface="Arial Black" pitchFamily="34" charset="0"/>
              </a:rPr>
              <a:t> and </a:t>
            </a:r>
            <a:r>
              <a:rPr lang="hu-HU" b="1" dirty="0" err="1">
                <a:latin typeface="Arial Black" pitchFamily="34" charset="0"/>
              </a:rPr>
              <a:t>decentralisation</a:t>
            </a:r>
            <a:endParaRPr lang="hu-HU" b="1" dirty="0">
              <a:latin typeface="Arial Black" pitchFamily="34" charset="0"/>
            </a:endParaRPr>
          </a:p>
        </p:txBody>
      </p:sp>
      <p:sp>
        <p:nvSpPr>
          <p:cNvPr id="45" name="Szövegdoboz 44"/>
          <p:cNvSpPr txBox="1"/>
          <p:nvPr/>
        </p:nvSpPr>
        <p:spPr>
          <a:xfrm>
            <a:off x="899592" y="5301208"/>
            <a:ext cx="6960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b="1" dirty="0"/>
              <a:t>CENTRALISATION AND DECENTRALISATION GO ON IN PARALLEL,</a:t>
            </a:r>
          </a:p>
          <a:p>
            <a:pPr algn="ctr"/>
            <a:r>
              <a:rPr lang="hu-HU" sz="2000" b="1" dirty="0"/>
              <a:t> AT THE SAME TIME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Balra-jobbra nyíl 37"/>
          <p:cNvSpPr/>
          <p:nvPr/>
        </p:nvSpPr>
        <p:spPr>
          <a:xfrm>
            <a:off x="2915816" y="2060848"/>
            <a:ext cx="3600400" cy="576064"/>
          </a:xfrm>
          <a:prstGeom prst="leftRightArrow">
            <a:avLst/>
          </a:prstGeom>
          <a:solidFill>
            <a:srgbClr val="00B05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Szövegdoboz 39"/>
          <p:cNvSpPr txBox="1"/>
          <p:nvPr/>
        </p:nvSpPr>
        <p:spPr>
          <a:xfrm>
            <a:off x="6516216" y="2708920"/>
            <a:ext cx="246426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CENTRALISATION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107504" y="2636912"/>
            <a:ext cx="281051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DECENTRALISATION</a:t>
            </a:r>
          </a:p>
        </p:txBody>
      </p:sp>
      <p:sp>
        <p:nvSpPr>
          <p:cNvPr id="42" name="Szövegdoboz 41"/>
          <p:cNvSpPr txBox="1"/>
          <p:nvPr/>
        </p:nvSpPr>
        <p:spPr>
          <a:xfrm>
            <a:off x="3131840" y="1268760"/>
            <a:ext cx="31223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 err="1"/>
              <a:t>Liberalism</a:t>
            </a:r>
            <a:r>
              <a:rPr lang="hu-HU" sz="2400" b="1" dirty="0"/>
              <a:t> - </a:t>
            </a:r>
            <a:r>
              <a:rPr lang="hu-HU" sz="2400" b="1" dirty="0" err="1"/>
              <a:t>illiberalism</a:t>
            </a:r>
            <a:endParaRPr lang="hu-HU" sz="2400" b="1" dirty="0"/>
          </a:p>
        </p:txBody>
      </p:sp>
      <p:sp>
        <p:nvSpPr>
          <p:cNvPr id="43" name="Szövegdoboz 42"/>
          <p:cNvSpPr txBox="1"/>
          <p:nvPr/>
        </p:nvSpPr>
        <p:spPr>
          <a:xfrm>
            <a:off x="3059832" y="3140968"/>
            <a:ext cx="333892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sz="2400" b="1" dirty="0"/>
              <a:t>The </a:t>
            </a:r>
            <a:r>
              <a:rPr lang="hu-HU" sz="2400" b="1" dirty="0" err="1"/>
              <a:t>decision</a:t>
            </a:r>
            <a:r>
              <a:rPr lang="hu-HU" sz="2400" b="1" dirty="0"/>
              <a:t> is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NOT DIGITAL: EITHER-OR</a:t>
            </a:r>
          </a:p>
        </p:txBody>
      </p:sp>
      <p:sp>
        <p:nvSpPr>
          <p:cNvPr id="44" name="Szövegdoboz 43"/>
          <p:cNvSpPr txBox="1"/>
          <p:nvPr/>
        </p:nvSpPr>
        <p:spPr>
          <a:xfrm>
            <a:off x="179512" y="4725144"/>
            <a:ext cx="876675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The </a:t>
            </a:r>
            <a:r>
              <a:rPr lang="hu-HU" b="1" dirty="0" err="1">
                <a:latin typeface="Arial Black" pitchFamily="34" charset="0"/>
              </a:rPr>
              <a:t>solution</a:t>
            </a:r>
            <a:r>
              <a:rPr lang="hu-HU" b="1" dirty="0">
                <a:latin typeface="Arial Black" pitchFamily="34" charset="0"/>
              </a:rPr>
              <a:t> is a </a:t>
            </a:r>
            <a:r>
              <a:rPr lang="hu-HU" b="1" dirty="0" err="1">
                <a:latin typeface="Arial Black" pitchFamily="34" charset="0"/>
              </a:rPr>
              <a:t>combination</a:t>
            </a:r>
            <a:r>
              <a:rPr lang="hu-HU" b="1" dirty="0">
                <a:latin typeface="Arial Black" pitchFamily="34" charset="0"/>
              </a:rPr>
              <a:t> of </a:t>
            </a:r>
            <a:r>
              <a:rPr lang="hu-HU" b="1" dirty="0" err="1">
                <a:latin typeface="Arial Black" pitchFamily="34" charset="0"/>
              </a:rPr>
              <a:t>centralisation</a:t>
            </a:r>
            <a:r>
              <a:rPr lang="hu-HU" b="1" dirty="0">
                <a:latin typeface="Arial Black" pitchFamily="34" charset="0"/>
              </a:rPr>
              <a:t> and </a:t>
            </a:r>
            <a:r>
              <a:rPr lang="hu-HU" b="1" dirty="0" err="1">
                <a:latin typeface="Arial Black" pitchFamily="34" charset="0"/>
              </a:rPr>
              <a:t>decentralisation</a:t>
            </a:r>
            <a:endParaRPr lang="hu-HU" b="1" dirty="0">
              <a:latin typeface="Arial Black" pitchFamily="34" charset="0"/>
            </a:endParaRPr>
          </a:p>
        </p:txBody>
      </p:sp>
      <p:sp>
        <p:nvSpPr>
          <p:cNvPr id="45" name="Szövegdoboz 44"/>
          <p:cNvSpPr txBox="1"/>
          <p:nvPr/>
        </p:nvSpPr>
        <p:spPr>
          <a:xfrm>
            <a:off x="899592" y="5301208"/>
            <a:ext cx="6960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b="1" dirty="0"/>
              <a:t>CENTRALISATION AND DECENTRALISATION GO ON IN PARALLEL,</a:t>
            </a:r>
          </a:p>
          <a:p>
            <a:pPr algn="ctr"/>
            <a:r>
              <a:rPr lang="hu-HU" sz="2000" b="1" dirty="0"/>
              <a:t> AT THE SAME TIME</a:t>
            </a:r>
          </a:p>
        </p:txBody>
      </p:sp>
      <p:sp>
        <p:nvSpPr>
          <p:cNvPr id="46" name="Szövegdoboz 45"/>
          <p:cNvSpPr txBox="1"/>
          <p:nvPr/>
        </p:nvSpPr>
        <p:spPr>
          <a:xfrm>
            <a:off x="827584" y="6093296"/>
            <a:ext cx="7853432" cy="646331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b="1" dirty="0">
                <a:solidFill>
                  <a:srgbClr val="FF0000"/>
                </a:solidFill>
                <a:latin typeface="Arial Black" pitchFamily="34" charset="0"/>
              </a:rPr>
              <a:t>RULING PRINCIPLE: </a:t>
            </a:r>
          </a:p>
          <a:p>
            <a:pPr algn="ctr"/>
            <a:r>
              <a:rPr lang="hu-HU" b="1" dirty="0">
                <a:solidFill>
                  <a:srgbClr val="FF0000"/>
                </a:solidFill>
                <a:latin typeface="Arial Black" pitchFamily="34" charset="0"/>
              </a:rPr>
              <a:t>WHERE THE DECISION AND THE FULFILMENT ARE OPTIMAL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27650" name="AutoShape 2" descr="data:image/png;base64,iVBORw0KGgoAAAANSUhEUgAAAssAAAGICAYAAAC3LK2EAAAYIElEQVR4Xu3YoRHAMAwEwbj/ptOADQ7/BotoZXCT8/kIECBAgAABAgQIELgKHC4ECBAgQIAAAQIECNwFxLKXQYAAAQIECBAgQOAhIJY9DQIECBAgQIAAAQJi2RsgQIAAAQIECBAg0AT8WW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CCWh45tVQIECBAgQIAAgSYglpuXaQIECBAgQIAAgSEBsTx0bKsSIECAAAECBAg0AbHcvEwTIECAAAECBAgMCYjloWNblQABAgQIECBAoAmI5eZlmgABAgQIECBAYEhALA8d26oECBAgQIAAAQJNQCw3L9MECBAgQIAAAQJDAmJ56NhWJUCAAAECBAgQaAJiuXmZJkCAAAECBAgQGBIQy0PHtioBAgQIECBAgEATEMvNyzQBAgQIECBAgMCQgFgeOrZVCRAgQIAAAQIEmoBYbl6mCRAgQIAAAQIEhgTE8tCxrUqAAAECBAgQINAExHLzMk2AAAECBAgQIDAkIJaHjm1VAgQIECBAgACBJiCWm5dpAgQIECBAgACBIQGxPHRsqxIgQIAAAQIECDQBsdy8TBMgQIAAAQIECAwJiOWhY1uVAAECBAgQIECgCYjl5mWaAAECBAgQIEBgSEAsDx3bqgQIECBAgAABAk1ALDcv0wQIECBAgAABAkMCYnno2FYlQIAAAQIECBBoAmK5eZkmQIAAAQIECBAYEhDLQ8e2KgECBAgQIECAQBMQy83LNAECBAgQIECAwJCAWB46tlUJECBAgAABAgSagFhuXqYJECBAgAABAgSGBMTy0LGtSoAAAQIECBAg0ATEcvMyTYAAAQIECBAgMCQgloeObVUCBAgQIECAAIEmIJabl2kCBAgQIECAAIEhAbE8dGyrEiBAgAABAgQINAGx3LxMEyBAgAABAgQIDAmI5aFjW5UAAQIECBAgQKAJiOXmZZoAAQIECBAgQGBIQCwPHduqBAgQIECAAAECTUAsNy/TBAgQIECAAAECQwJieejYViVAgAABAgQIEGgCYrl5mSZAgAABAgQIEBgSEMtDx7YqAQIECBAgQIBAExDLzcs0AQIECBAgQIDAkIBYHjq2VQkQIECAAAECBJqAWG5epgkQIECAAAECBIYExPLQsa1KgAABAgQIECDQBMRy8zJNgAABAgQIECAwJPADkwgBiVqqt0A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7" name="Szövegdoboz 36"/>
          <p:cNvSpPr txBox="1"/>
          <p:nvPr/>
        </p:nvSpPr>
        <p:spPr>
          <a:xfrm>
            <a:off x="4283968" y="2348880"/>
            <a:ext cx="56618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/>
              <a:t>OR</a:t>
            </a:r>
          </a:p>
        </p:txBody>
      </p:sp>
      <p:sp>
        <p:nvSpPr>
          <p:cNvPr id="38" name="Szövegdoboz 37"/>
          <p:cNvSpPr txBox="1"/>
          <p:nvPr/>
        </p:nvSpPr>
        <p:spPr>
          <a:xfrm>
            <a:off x="3131840" y="1628800"/>
            <a:ext cx="284154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>
                <a:latin typeface="Arial Black" pitchFamily="34" charset="0"/>
              </a:rPr>
              <a:t>INDIVIDUALISM</a:t>
            </a:r>
          </a:p>
        </p:txBody>
      </p:sp>
      <p:sp>
        <p:nvSpPr>
          <p:cNvPr id="40" name="Szövegdoboz 39"/>
          <p:cNvSpPr txBox="1"/>
          <p:nvPr/>
        </p:nvSpPr>
        <p:spPr>
          <a:xfrm>
            <a:off x="3491880" y="3068960"/>
            <a:ext cx="227459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>
                <a:latin typeface="Arial Black" pitchFamily="34" charset="0"/>
              </a:rPr>
              <a:t>SOLIDARITY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1619672" y="4005064"/>
            <a:ext cx="6622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WHAT SHOULD BE THE EU’S GUIDING PRINCIPLE..?</a:t>
            </a:r>
          </a:p>
        </p:txBody>
      </p:sp>
      <p:sp>
        <p:nvSpPr>
          <p:cNvPr id="42" name="Szövegdoboz 41"/>
          <p:cNvSpPr txBox="1"/>
          <p:nvPr/>
        </p:nvSpPr>
        <p:spPr>
          <a:xfrm>
            <a:off x="3563888" y="4869160"/>
            <a:ext cx="214725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hu-HU" b="1" dirty="0"/>
              <a:t>NO CHERRY PICKING</a:t>
            </a:r>
          </a:p>
        </p:txBody>
      </p:sp>
      <p:sp>
        <p:nvSpPr>
          <p:cNvPr id="43" name="Szövegdoboz 42"/>
          <p:cNvSpPr txBox="1"/>
          <p:nvPr/>
        </p:nvSpPr>
        <p:spPr>
          <a:xfrm>
            <a:off x="2411760" y="5589240"/>
            <a:ext cx="457279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sz="2000" b="1" dirty="0">
                <a:solidFill>
                  <a:srgbClr val="FF0000"/>
                </a:solidFill>
              </a:rPr>
              <a:t>IF INDIVIDUALISM, THEN INDIVIDUALISM</a:t>
            </a:r>
          </a:p>
          <a:p>
            <a:pPr algn="ctr"/>
            <a:endParaRPr lang="hu-HU" sz="2000" b="1" dirty="0">
              <a:solidFill>
                <a:srgbClr val="FF0000"/>
              </a:solidFill>
            </a:endParaRPr>
          </a:p>
          <a:p>
            <a:pPr algn="ctr"/>
            <a:r>
              <a:rPr lang="hu-HU" sz="2000" b="1" dirty="0">
                <a:solidFill>
                  <a:srgbClr val="FF0000"/>
                </a:solidFill>
              </a:rPr>
              <a:t>IF SOLIDARITY, THEN SOLIDARITY</a:t>
            </a:r>
          </a:p>
        </p:txBody>
      </p:sp>
      <p:sp>
        <p:nvSpPr>
          <p:cNvPr id="44" name="Téglalap 43"/>
          <p:cNvSpPr/>
          <p:nvPr/>
        </p:nvSpPr>
        <p:spPr>
          <a:xfrm rot="19523687">
            <a:off x="-255841" y="3236516"/>
            <a:ext cx="92172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8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WHICH WAY TO GO IN ECONOMY..?</a:t>
            </a:r>
          </a:p>
        </p:txBody>
      </p:sp>
      <p:sp>
        <p:nvSpPr>
          <p:cNvPr id="45" name="Szövegdoboz 44"/>
          <p:cNvSpPr txBox="1"/>
          <p:nvPr/>
        </p:nvSpPr>
        <p:spPr>
          <a:xfrm>
            <a:off x="2987824" y="1052736"/>
            <a:ext cx="3122458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hu-HU" sz="2000" b="1" dirty="0"/>
              <a:t>ECONOMIC  DEVELOPMENT</a:t>
            </a:r>
          </a:p>
        </p:txBody>
      </p:sp>
      <p:sp>
        <p:nvSpPr>
          <p:cNvPr id="46" name="Szövegdoboz 45"/>
          <p:cNvSpPr txBox="1"/>
          <p:nvPr/>
        </p:nvSpPr>
        <p:spPr>
          <a:xfrm>
            <a:off x="467544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323528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Szövegdoboz 37"/>
          <p:cNvSpPr txBox="1"/>
          <p:nvPr/>
        </p:nvSpPr>
        <p:spPr>
          <a:xfrm>
            <a:off x="2987824" y="1268760"/>
            <a:ext cx="3122458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000" b="1" dirty="0"/>
              <a:t>ECONOMIC  DEVELOPMENT</a:t>
            </a:r>
          </a:p>
        </p:txBody>
      </p:sp>
      <p:sp>
        <p:nvSpPr>
          <p:cNvPr id="40" name="Szövegdoboz 39"/>
          <p:cNvSpPr txBox="1"/>
          <p:nvPr/>
        </p:nvSpPr>
        <p:spPr>
          <a:xfrm>
            <a:off x="4427984" y="2564904"/>
            <a:ext cx="56618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/>
              <a:t>OR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755576" y="2564904"/>
            <a:ext cx="284154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>
                <a:latin typeface="Arial Black" pitchFamily="34" charset="0"/>
              </a:rPr>
              <a:t>INDIVIDUALISM</a:t>
            </a:r>
          </a:p>
        </p:txBody>
      </p:sp>
      <p:sp>
        <p:nvSpPr>
          <p:cNvPr id="42" name="Szövegdoboz 41"/>
          <p:cNvSpPr txBox="1"/>
          <p:nvPr/>
        </p:nvSpPr>
        <p:spPr>
          <a:xfrm>
            <a:off x="5940152" y="2492896"/>
            <a:ext cx="227459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400" b="1" dirty="0">
                <a:latin typeface="Arial Black" pitchFamily="34" charset="0"/>
              </a:rPr>
              <a:t>SOLIDARITY</a:t>
            </a:r>
          </a:p>
        </p:txBody>
      </p:sp>
      <p:sp>
        <p:nvSpPr>
          <p:cNvPr id="43" name="Szövegdoboz 42"/>
          <p:cNvSpPr txBox="1"/>
          <p:nvPr/>
        </p:nvSpPr>
        <p:spPr>
          <a:xfrm>
            <a:off x="3059832" y="3140968"/>
            <a:ext cx="3338927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hu-HU" sz="2400" b="1" dirty="0"/>
              <a:t>The </a:t>
            </a:r>
            <a:r>
              <a:rPr lang="hu-HU" sz="2400" b="1" dirty="0" err="1"/>
              <a:t>decision</a:t>
            </a:r>
            <a:r>
              <a:rPr lang="hu-HU" sz="2400" b="1" dirty="0"/>
              <a:t> is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NOT DIGITAL: EITHER-OR</a:t>
            </a:r>
          </a:p>
        </p:txBody>
      </p:sp>
      <p:sp>
        <p:nvSpPr>
          <p:cNvPr id="44" name="Szövegdoboz 43"/>
          <p:cNvSpPr txBox="1"/>
          <p:nvPr/>
        </p:nvSpPr>
        <p:spPr>
          <a:xfrm>
            <a:off x="179512" y="4725144"/>
            <a:ext cx="779213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b="1" dirty="0">
                <a:latin typeface="Arial Black" pitchFamily="34" charset="0"/>
              </a:rPr>
              <a:t>The </a:t>
            </a:r>
            <a:r>
              <a:rPr lang="hu-HU" b="1" dirty="0" err="1">
                <a:latin typeface="Arial Black" pitchFamily="34" charset="0"/>
              </a:rPr>
              <a:t>solution</a:t>
            </a:r>
            <a:r>
              <a:rPr lang="hu-HU" b="1" dirty="0">
                <a:latin typeface="Arial Black" pitchFamily="34" charset="0"/>
              </a:rPr>
              <a:t> is a </a:t>
            </a:r>
            <a:r>
              <a:rPr lang="hu-HU" b="1" dirty="0" err="1">
                <a:latin typeface="Arial Black" pitchFamily="34" charset="0"/>
              </a:rPr>
              <a:t>combination</a:t>
            </a:r>
            <a:r>
              <a:rPr lang="hu-HU" b="1" dirty="0">
                <a:latin typeface="Arial Black" pitchFamily="34" charset="0"/>
              </a:rPr>
              <a:t> of </a:t>
            </a:r>
            <a:r>
              <a:rPr lang="hu-HU" b="1" dirty="0" err="1">
                <a:latin typeface="Arial Black" pitchFamily="34" charset="0"/>
              </a:rPr>
              <a:t>individualism</a:t>
            </a:r>
            <a:r>
              <a:rPr lang="hu-HU" b="1" dirty="0">
                <a:latin typeface="Arial Black" pitchFamily="34" charset="0"/>
              </a:rPr>
              <a:t> and </a:t>
            </a:r>
            <a:r>
              <a:rPr lang="hu-HU" b="1" dirty="0" err="1">
                <a:latin typeface="Arial Black" pitchFamily="34" charset="0"/>
              </a:rPr>
              <a:t>solidarity</a:t>
            </a:r>
            <a:endParaRPr lang="hu-HU" b="1" dirty="0">
              <a:latin typeface="Arial Black" pitchFamily="34" charset="0"/>
            </a:endParaRPr>
          </a:p>
        </p:txBody>
      </p:sp>
      <p:sp>
        <p:nvSpPr>
          <p:cNvPr id="45" name="Szövegdoboz 44"/>
          <p:cNvSpPr txBox="1"/>
          <p:nvPr/>
        </p:nvSpPr>
        <p:spPr>
          <a:xfrm>
            <a:off x="675596" y="5301208"/>
            <a:ext cx="74088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b="1" dirty="0"/>
              <a:t>INDIVIDUAL DEVELOPMENT AND SOLIDARITY GO ON IN PARALLEL,</a:t>
            </a:r>
          </a:p>
          <a:p>
            <a:pPr algn="ctr"/>
            <a:r>
              <a:rPr lang="hu-HU" sz="2000" b="1" dirty="0"/>
              <a:t> AT THE SAME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323528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pic>
        <p:nvPicPr>
          <p:cNvPr id="3074" name="Picture 2" descr="e7-economies-global-economic-shif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67744" y="980728"/>
            <a:ext cx="4695825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323528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251520" y="1124744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i="1" dirty="0"/>
              <a:t>Challenges for policymakers</a:t>
            </a:r>
            <a:endParaRPr lang="hu-HU" b="1" i="1" dirty="0"/>
          </a:p>
          <a:p>
            <a:pPr fontAlgn="base"/>
            <a:endParaRPr lang="en-US" b="1" i="1" dirty="0"/>
          </a:p>
          <a:p>
            <a:pPr fontAlgn="base"/>
            <a:r>
              <a:rPr lang="en-US" b="1" dirty="0"/>
              <a:t>Our analysis also identifies a number of key challenges for policy-makers, including: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Avoid a slide back into protectionism, which history suggests would be bad for global growth in the long run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Ensuring that the potential benefits of </a:t>
            </a:r>
            <a:r>
              <a:rPr lang="en-US" b="1" dirty="0" err="1"/>
              <a:t>globalisation</a:t>
            </a:r>
            <a:r>
              <a:rPr lang="en-US" b="1" dirty="0"/>
              <a:t> are shared more equally across society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Developing new green technologies to ensure that long-term global growth is environmentally sustainable</a:t>
            </a:r>
          </a:p>
          <a:p>
            <a:pPr fontAlgn="base"/>
            <a:r>
              <a:rPr lang="en-US" b="1" dirty="0"/>
              <a:t> </a:t>
            </a:r>
          </a:p>
        </p:txBody>
      </p:sp>
      <p:sp>
        <p:nvSpPr>
          <p:cNvPr id="40" name="Szövegdoboz 39"/>
          <p:cNvSpPr txBox="1"/>
          <p:nvPr/>
        </p:nvSpPr>
        <p:spPr>
          <a:xfrm>
            <a:off x="4211960" y="980728"/>
            <a:ext cx="62940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PWC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323528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251520" y="1124744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i="1" dirty="0"/>
              <a:t>Challenges for policymakers</a:t>
            </a:r>
            <a:endParaRPr lang="hu-HU" b="1" i="1" dirty="0"/>
          </a:p>
          <a:p>
            <a:pPr fontAlgn="base"/>
            <a:endParaRPr lang="en-US" b="1" i="1" dirty="0"/>
          </a:p>
          <a:p>
            <a:pPr fontAlgn="base"/>
            <a:r>
              <a:rPr lang="en-US" b="1" dirty="0"/>
              <a:t>Our analysis also identifies a number of key challenges for policy-makers, including: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Avoid a slide back into protectionism, which history suggests would be bad for global growth in the long run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Ensuring that the potential benefits of </a:t>
            </a:r>
            <a:r>
              <a:rPr lang="en-US" b="1" dirty="0" err="1"/>
              <a:t>globalisation</a:t>
            </a:r>
            <a:r>
              <a:rPr lang="en-US" b="1" dirty="0"/>
              <a:t> are shared more equally across society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Developing new green technologies to ensure that long-term global growth is environmentally sustainable</a:t>
            </a:r>
          </a:p>
          <a:p>
            <a:pPr fontAlgn="base"/>
            <a:r>
              <a:rPr lang="en-US" b="1" dirty="0"/>
              <a:t> </a:t>
            </a:r>
          </a:p>
          <a:p>
            <a:pPr fontAlgn="base"/>
            <a:r>
              <a:rPr lang="en-US" b="1" i="1" dirty="0"/>
              <a:t>Opportunities for business – winning in emerging markets</a:t>
            </a:r>
          </a:p>
          <a:p>
            <a:pPr fontAlgn="base"/>
            <a:endParaRPr lang="hu-HU" b="1" dirty="0"/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As emerging markets mature, they will become less attractive as low cost manufacturing bases but more attractive as consumer and business-to-business (B2B) markets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But international companies need strategies that are flexible enough to adapt to local customer preferences and rapidly evolving local market dynamics</a:t>
            </a:r>
          </a:p>
          <a:p>
            <a:pPr fontAlgn="base">
              <a:buFont typeface="Arial" pitchFamily="34" charset="0"/>
              <a:buChar char="•"/>
            </a:pPr>
            <a:r>
              <a:rPr lang="hu-HU" b="1" dirty="0"/>
              <a:t> </a:t>
            </a:r>
            <a:r>
              <a:rPr lang="en-US" b="1" dirty="0"/>
              <a:t>Since emerging markets can be volatile, international investors also need to be patient enough to ride out the short-term economic and political cycles in these countries</a:t>
            </a:r>
          </a:p>
        </p:txBody>
      </p:sp>
      <p:sp>
        <p:nvSpPr>
          <p:cNvPr id="40" name="Szövegdoboz 39"/>
          <p:cNvSpPr txBox="1"/>
          <p:nvPr/>
        </p:nvSpPr>
        <p:spPr>
          <a:xfrm>
            <a:off x="4211960" y="980728"/>
            <a:ext cx="62940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PWC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KÃ©ptalÃ¡lat a kÃ¶vetkezÅre: âhorvÃ¡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0" name="AutoShape 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2" name="AutoShape 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4" name="AutoShape 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6" name="AutoShape 1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08" name="AutoShape 1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0" name="AutoShape 1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2" name="AutoShape 1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4" name="AutoShape 1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6" name="AutoShape 2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18" name="AutoShape 2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0" name="AutoShape 2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2" name="AutoShape 2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4" name="AutoShape 2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6" name="AutoShape 3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28" name="AutoShape 3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0" name="AutoShape 3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2" name="AutoShape 36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4" name="AutoShape 38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6" name="AutoShape 40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38" name="AutoShape 42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40" name="AutoShape 44" descr="KÃ©ptalÃ¡lat a kÃ¶vetkezÅre: ânÃ©metorszÃ¡gâ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2" name="Csoportba foglalás 24"/>
          <p:cNvGrpSpPr/>
          <p:nvPr/>
        </p:nvGrpSpPr>
        <p:grpSpPr>
          <a:xfrm>
            <a:off x="7812360" y="116632"/>
            <a:ext cx="1185090" cy="850654"/>
            <a:chOff x="1043608" y="692696"/>
            <a:chExt cx="7200800" cy="6858262"/>
          </a:xfrm>
        </p:grpSpPr>
        <p:pic>
          <p:nvPicPr>
            <p:cNvPr id="26" name="Obrázok 4" descr="C:\Users\OUCV-PC\AppData\Local\Microsoft\Windows\Temporary Internet Files\Content.MSO\24636B22.tmp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764704"/>
              <a:ext cx="2304256" cy="12844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Obrázok 2" descr="C:\Users\OUCV-PC\Desktop\szerb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060848"/>
              <a:ext cx="223224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Obrázok 6" descr="VÃ½sledok vyhÄ¾adÃ¡vania obrÃ¡zkov pre dopyt vlajka rumunska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4077072"/>
              <a:ext cx="2232248" cy="1224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rc_mi" descr="http://forum.valka.cz/attachments/osobnosti/Erby_obci/Okres_Galanta/Cierna_Voda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692696"/>
              <a:ext cx="1872208" cy="2016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" descr="Szlovák Köztársaság zászlaja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708920"/>
              <a:ext cx="2088232" cy="122413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/>
          </p:spPr>
        </p:pic>
        <p:pic>
          <p:nvPicPr>
            <p:cNvPr id="31" name="Picture 10" descr="HorvÃ¡torszÃ¡g zÃ¡szlaj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43608" y="2420888"/>
              <a:ext cx="2650976" cy="1325488"/>
            </a:xfrm>
            <a:prstGeom prst="rect">
              <a:avLst/>
            </a:prstGeom>
            <a:noFill/>
          </p:spPr>
        </p:pic>
        <p:pic>
          <p:nvPicPr>
            <p:cNvPr id="32" name="Picture 46" descr="NÃ©metorszÃ¡g zÃ¡szlaja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43608" y="692696"/>
              <a:ext cx="2664295" cy="1256508"/>
            </a:xfrm>
            <a:prstGeom prst="rect">
              <a:avLst/>
            </a:prstGeom>
            <a:noFill/>
          </p:spPr>
        </p:pic>
        <p:sp>
          <p:nvSpPr>
            <p:cNvPr id="33" name="Szövegdoboz 32"/>
            <p:cNvSpPr txBox="1"/>
            <p:nvPr/>
          </p:nvSpPr>
          <p:spPr>
            <a:xfrm>
              <a:off x="1259634" y="5373215"/>
              <a:ext cx="6284316" cy="1116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300" b="1" dirty="0">
                  <a:latin typeface="Arial Black" pitchFamily="34" charset="0"/>
                </a:rPr>
                <a:t>FUTURE OF EUROPE IS AS WE SHAPE IT</a:t>
              </a:r>
            </a:p>
          </p:txBody>
        </p:sp>
        <p:pic>
          <p:nvPicPr>
            <p:cNvPr id="34" name="Obrázok 3" descr="http://www.gardony.hu/_user/browser/Image/eu_flag_europe_for_citizens_en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1270" y="6498226"/>
              <a:ext cx="3024337" cy="10527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" name="Szövegdoboz 35"/>
          <p:cNvSpPr txBox="1"/>
          <p:nvPr/>
        </p:nvSpPr>
        <p:spPr>
          <a:xfrm>
            <a:off x="2699792" y="188640"/>
            <a:ext cx="359643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sz="1200" b="1" dirty="0">
                <a:latin typeface="Arial Black" pitchFamily="34" charset="0"/>
              </a:rPr>
              <a:t>FUTURE OF EUROPE IS AS WE SHAPE IT</a:t>
            </a:r>
          </a:p>
        </p:txBody>
      </p:sp>
      <p:sp>
        <p:nvSpPr>
          <p:cNvPr id="37" name="Szövegdoboz 36"/>
          <p:cNvSpPr txBox="1"/>
          <p:nvPr/>
        </p:nvSpPr>
        <p:spPr>
          <a:xfrm>
            <a:off x="323528" y="404664"/>
            <a:ext cx="10081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/>
              <a:t>REPORT</a:t>
            </a:r>
          </a:p>
        </p:txBody>
      </p:sp>
      <p:sp>
        <p:nvSpPr>
          <p:cNvPr id="39" name="Szövegdoboz 38"/>
          <p:cNvSpPr txBox="1"/>
          <p:nvPr/>
        </p:nvSpPr>
        <p:spPr>
          <a:xfrm>
            <a:off x="1907704" y="548680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 err="1">
                <a:latin typeface="Arial Black" pitchFamily="34" charset="0"/>
              </a:rPr>
              <a:t>Liberalism</a:t>
            </a:r>
            <a:r>
              <a:rPr lang="hu-HU" sz="1400" b="1" dirty="0">
                <a:latin typeface="Arial Black" pitchFamily="34" charset="0"/>
              </a:rPr>
              <a:t> – </a:t>
            </a:r>
            <a:r>
              <a:rPr lang="hu-HU" sz="1400" b="1" dirty="0" err="1">
                <a:latin typeface="Arial Black" pitchFamily="34" charset="0"/>
              </a:rPr>
              <a:t>illiberalism</a:t>
            </a:r>
            <a:r>
              <a:rPr lang="hu-HU" sz="1400" b="1" dirty="0">
                <a:latin typeface="Arial Black" pitchFamily="34" charset="0"/>
              </a:rPr>
              <a:t>    </a:t>
            </a:r>
            <a:r>
              <a:rPr lang="hu-HU" sz="1400" b="1" dirty="0" err="1">
                <a:latin typeface="Arial Black" pitchFamily="34" charset="0"/>
              </a:rPr>
              <a:t>Economic</a:t>
            </a:r>
            <a:r>
              <a:rPr lang="hu-HU" sz="1400" b="1" dirty="0">
                <a:latin typeface="Arial Black" pitchFamily="34" charset="0"/>
              </a:rPr>
              <a:t> </a:t>
            </a:r>
            <a:r>
              <a:rPr lang="hu-HU" sz="1400" b="1" dirty="0" err="1">
                <a:latin typeface="Arial Black" pitchFamily="34" charset="0"/>
              </a:rPr>
              <a:t>development</a:t>
            </a:r>
            <a:endParaRPr lang="hu-HU" sz="1400" b="1" dirty="0">
              <a:latin typeface="Arial Black" pitchFamily="34" charset="0"/>
            </a:endParaRPr>
          </a:p>
        </p:txBody>
      </p:sp>
      <p:sp>
        <p:nvSpPr>
          <p:cNvPr id="41" name="Szövegdoboz 40"/>
          <p:cNvSpPr txBox="1"/>
          <p:nvPr/>
        </p:nvSpPr>
        <p:spPr>
          <a:xfrm>
            <a:off x="1835696" y="2996952"/>
            <a:ext cx="5609421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000" b="1" dirty="0"/>
              <a:t>THANKS FOR YOUR ATTENTION AND DISCUSSIONS!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611</Words>
  <Application>Microsoft Office PowerPoint</Application>
  <PresentationFormat>Prezentácia na obrazovke (4:3)</PresentationFormat>
  <Paragraphs>133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Calibri</vt:lpstr>
      <vt:lpstr>Office-téma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Balogh Béla</dc:creator>
  <cp:lastModifiedBy>OUCV-PC</cp:lastModifiedBy>
  <cp:revision>2</cp:revision>
  <dcterms:created xsi:type="dcterms:W3CDTF">2018-07-15T17:05:35Z</dcterms:created>
  <dcterms:modified xsi:type="dcterms:W3CDTF">2018-07-20T08:06:06Z</dcterms:modified>
</cp:coreProperties>
</file>