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4" autoAdjust="0"/>
    <p:restoredTop sz="94660"/>
  </p:normalViewPr>
  <p:slideViewPr>
    <p:cSldViewPr snapToGrid="0">
      <p:cViewPr varScale="1">
        <p:scale>
          <a:sx n="94" d="100"/>
          <a:sy n="94" d="100"/>
        </p:scale>
        <p:origin x="78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Munkaf&#252;zet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val>
            <c:numRef>
              <c:f>Munka1!$A$1:$F$1</c:f>
              <c:numCache>
                <c:formatCode>General</c:formatCode>
                <c:ptCount val="6"/>
                <c:pt idx="0">
                  <c:v>43</c:v>
                </c:pt>
                <c:pt idx="1">
                  <c:v>37</c:v>
                </c:pt>
                <c:pt idx="2">
                  <c:v>36</c:v>
                </c:pt>
                <c:pt idx="3">
                  <c:v>33</c:v>
                </c:pt>
                <c:pt idx="4">
                  <c:v>25</c:v>
                </c:pt>
                <c:pt idx="5">
                  <c:v>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6323328"/>
        <c:axId val="666324112"/>
      </c:barChart>
      <c:catAx>
        <c:axId val="666323328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666324112"/>
        <c:crosses val="autoZero"/>
        <c:auto val="1"/>
        <c:lblAlgn val="ctr"/>
        <c:lblOffset val="100"/>
        <c:noMultiLvlLbl val="0"/>
      </c:catAx>
      <c:valAx>
        <c:axId val="6663241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6663233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82C09-5C80-4B67-AB4D-2713813AA7C7}" type="datetimeFigureOut">
              <a:rPr lang="hu-HU" smtClean="0"/>
              <a:t>2021.06.16.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9BF52-D975-4709-BA30-231BE58CEA9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90312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82C09-5C80-4B67-AB4D-2713813AA7C7}" type="datetimeFigureOut">
              <a:rPr lang="hu-HU" smtClean="0"/>
              <a:t>2021.06.16.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9BF52-D975-4709-BA30-231BE58CEA9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20967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82C09-5C80-4B67-AB4D-2713813AA7C7}" type="datetimeFigureOut">
              <a:rPr lang="hu-HU" smtClean="0"/>
              <a:t>2021.06.16.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9BF52-D975-4709-BA30-231BE58CEA9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72587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82C09-5C80-4B67-AB4D-2713813AA7C7}" type="datetimeFigureOut">
              <a:rPr lang="hu-HU" smtClean="0"/>
              <a:t>2021.06.16.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9BF52-D975-4709-BA30-231BE58CEA9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1006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82C09-5C80-4B67-AB4D-2713813AA7C7}" type="datetimeFigureOut">
              <a:rPr lang="hu-HU" smtClean="0"/>
              <a:t>2021.06.16.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9BF52-D975-4709-BA30-231BE58CEA9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52045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82C09-5C80-4B67-AB4D-2713813AA7C7}" type="datetimeFigureOut">
              <a:rPr lang="hu-HU" smtClean="0"/>
              <a:t>2021.06.16.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9BF52-D975-4709-BA30-231BE58CEA9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38079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82C09-5C80-4B67-AB4D-2713813AA7C7}" type="datetimeFigureOut">
              <a:rPr lang="hu-HU" smtClean="0"/>
              <a:t>2021.06.16.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9BF52-D975-4709-BA30-231BE58CEA9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16805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82C09-5C80-4B67-AB4D-2713813AA7C7}" type="datetimeFigureOut">
              <a:rPr lang="hu-HU" smtClean="0"/>
              <a:t>2021.06.16.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9BF52-D975-4709-BA30-231BE58CEA9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63412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82C09-5C80-4B67-AB4D-2713813AA7C7}" type="datetimeFigureOut">
              <a:rPr lang="hu-HU" smtClean="0"/>
              <a:t>2021.06.16.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9BF52-D975-4709-BA30-231BE58CEA9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13762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82C09-5C80-4B67-AB4D-2713813AA7C7}" type="datetimeFigureOut">
              <a:rPr lang="hu-HU" smtClean="0"/>
              <a:t>2021.06.16.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9BF52-D975-4709-BA30-231BE58CEA9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75933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82C09-5C80-4B67-AB4D-2713813AA7C7}" type="datetimeFigureOut">
              <a:rPr lang="hu-HU" smtClean="0"/>
              <a:t>2021.06.16.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9BF52-D975-4709-BA30-231BE58CEA9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01594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B82C09-5C80-4B67-AB4D-2713813AA7C7}" type="datetimeFigureOut">
              <a:rPr lang="hu-HU" smtClean="0"/>
              <a:t>2021.06.16.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59BF52-D975-4709-BA30-231BE58CEA9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36031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Relationship Id="rId14" Type="http://schemas.openxmlformats.org/officeDocument/2006/relationships/chart" Target="../charts/chart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11" Type="http://schemas.openxmlformats.org/officeDocument/2006/relationships/image" Target="../media/image17.jpeg"/><Relationship Id="rId5" Type="http://schemas.openxmlformats.org/officeDocument/2006/relationships/image" Target="../media/image4.png"/><Relationship Id="rId10" Type="http://schemas.openxmlformats.org/officeDocument/2006/relationships/image" Target="../media/image16.jpeg"/><Relationship Id="rId4" Type="http://schemas.openxmlformats.org/officeDocument/2006/relationships/image" Target="../media/image3.png"/><Relationship Id="rId9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16" name="Csoportba foglalás 15"/>
          <p:cNvGrpSpPr/>
          <p:nvPr/>
        </p:nvGrpSpPr>
        <p:grpSpPr>
          <a:xfrm>
            <a:off x="155574" y="346947"/>
            <a:ext cx="8903138" cy="5285015"/>
            <a:chOff x="155574" y="346947"/>
            <a:chExt cx="8903138" cy="5285015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2300840" y="5047187"/>
              <a:ext cx="504389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32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32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15" name="Szövegdoboz 14"/>
          <p:cNvSpPr txBox="1"/>
          <p:nvPr/>
        </p:nvSpPr>
        <p:spPr>
          <a:xfrm>
            <a:off x="2767172" y="5681745"/>
            <a:ext cx="371948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800" b="1" dirty="0" err="1" smtClean="0"/>
              <a:t>EfC</a:t>
            </a:r>
            <a:endParaRPr lang="hu-HU" sz="2800" b="1" dirty="0" smtClean="0"/>
          </a:p>
          <a:p>
            <a:pPr algn="ctr"/>
            <a:r>
              <a:rPr lang="hu-HU" sz="2800" b="1" dirty="0" smtClean="0"/>
              <a:t>CIERNA VODA, SK, 2021</a:t>
            </a:r>
            <a:endParaRPr lang="hu-HU" sz="2800" b="1" dirty="0"/>
          </a:p>
        </p:txBody>
      </p:sp>
    </p:spTree>
    <p:extLst>
      <p:ext uri="{BB962C8B-B14F-4D97-AF65-F5344CB8AC3E}">
        <p14:creationId xmlns:p14="http://schemas.microsoft.com/office/powerpoint/2010/main" val="187624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16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7" name="Szövegdoboz 26"/>
          <p:cNvSpPr txBox="1"/>
          <p:nvPr/>
        </p:nvSpPr>
        <p:spPr>
          <a:xfrm>
            <a:off x="-91127" y="280473"/>
            <a:ext cx="8134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>
                <a:latin typeface="Arial Black" panose="020B0A04020102020204" pitchFamily="34" charset="0"/>
              </a:rPr>
              <a:t>SOLIDARITY MAKES UNITY MORE EFFECTIVE</a:t>
            </a:r>
            <a:endParaRPr lang="hu-HU" b="1" dirty="0">
              <a:latin typeface="Arial Black" panose="020B0A04020102020204" pitchFamily="34" charset="0"/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545249" y="1737360"/>
            <a:ext cx="8031109" cy="107721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err="1" smtClean="0">
                <a:latin typeface="Arial Black" panose="020B0A04020102020204" pitchFamily="34" charset="0"/>
              </a:rPr>
              <a:t>Solidarity</a:t>
            </a:r>
            <a:r>
              <a:rPr lang="hu-HU" sz="2000" b="1" dirty="0" smtClean="0">
                <a:latin typeface="Arial Black" panose="020B0A04020102020204" pitchFamily="34" charset="0"/>
              </a:rPr>
              <a:t> </a:t>
            </a:r>
            <a:r>
              <a:rPr lang="hu-HU" sz="2000" b="1" dirty="0" err="1" smtClean="0">
                <a:latin typeface="Arial Black" panose="020B0A04020102020204" pitchFamily="34" charset="0"/>
              </a:rPr>
              <a:t>means</a:t>
            </a:r>
            <a:r>
              <a:rPr lang="hu-HU" sz="2000" b="1" dirty="0" smtClean="0">
                <a:latin typeface="Arial Black" panose="020B0A04020102020204" pitchFamily="34" charset="0"/>
              </a:rPr>
              <a:t> I </a:t>
            </a:r>
            <a:r>
              <a:rPr lang="hu-HU" sz="2000" b="1" dirty="0" err="1" smtClean="0">
                <a:latin typeface="Arial Black" panose="020B0A04020102020204" pitchFamily="34" charset="0"/>
              </a:rPr>
              <a:t>help</a:t>
            </a:r>
            <a:r>
              <a:rPr lang="hu-HU" sz="2000" b="1" dirty="0" smtClean="0">
                <a:latin typeface="Arial Black" panose="020B0A04020102020204" pitchFamily="34" charset="0"/>
              </a:rPr>
              <a:t> </a:t>
            </a:r>
            <a:r>
              <a:rPr lang="hu-HU" sz="2000" b="1" dirty="0" err="1" smtClean="0">
                <a:latin typeface="Arial Black" panose="020B0A04020102020204" pitchFamily="34" charset="0"/>
              </a:rPr>
              <a:t>somebody</a:t>
            </a:r>
            <a:r>
              <a:rPr lang="hu-HU" sz="2000" b="1" dirty="0" smtClean="0">
                <a:latin typeface="Arial Black" panose="020B0A04020102020204" pitchFamily="34" charset="0"/>
              </a:rPr>
              <a:t> </a:t>
            </a:r>
            <a:r>
              <a:rPr lang="hu-HU" sz="2000" b="1" dirty="0" err="1" smtClean="0">
                <a:latin typeface="Arial Black" panose="020B0A04020102020204" pitchFamily="34" charset="0"/>
              </a:rPr>
              <a:t>in</a:t>
            </a:r>
            <a:r>
              <a:rPr lang="hu-HU" sz="2000" b="1" dirty="0" smtClean="0">
                <a:latin typeface="Arial Black" panose="020B0A04020102020204" pitchFamily="34" charset="0"/>
              </a:rPr>
              <a:t> </a:t>
            </a:r>
            <a:r>
              <a:rPr lang="hu-HU" sz="2000" b="1" dirty="0" err="1" smtClean="0">
                <a:latin typeface="Arial Black" panose="020B0A04020102020204" pitchFamily="34" charset="0"/>
              </a:rPr>
              <a:t>need</a:t>
            </a:r>
            <a:r>
              <a:rPr lang="hu-HU" sz="2000" b="1" dirty="0" smtClean="0">
                <a:latin typeface="Arial Black" panose="020B0A04020102020204" pitchFamily="34" charset="0"/>
              </a:rPr>
              <a:t> </a:t>
            </a:r>
            <a:r>
              <a:rPr lang="hu-HU" sz="2000" b="1" dirty="0" err="1" smtClean="0">
                <a:latin typeface="Arial Black" panose="020B0A04020102020204" pitchFamily="34" charset="0"/>
              </a:rPr>
              <a:t>knowing</a:t>
            </a:r>
            <a:r>
              <a:rPr lang="hu-HU" sz="2000" b="1" dirty="0" smtClean="0">
                <a:latin typeface="Arial Black" panose="020B0A04020102020204" pitchFamily="34" charset="0"/>
              </a:rPr>
              <a:t> </a:t>
            </a:r>
            <a:r>
              <a:rPr lang="hu-HU" sz="2000" b="1" dirty="0" err="1" smtClean="0">
                <a:latin typeface="Arial Black" panose="020B0A04020102020204" pitchFamily="34" charset="0"/>
              </a:rPr>
              <a:t>that</a:t>
            </a:r>
            <a:r>
              <a:rPr lang="hu-HU" sz="2000" b="1" dirty="0" smtClean="0"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hu-HU" sz="2000" b="1" dirty="0" err="1" smtClean="0">
                <a:latin typeface="Arial Black" panose="020B0A04020102020204" pitchFamily="34" charset="0"/>
              </a:rPr>
              <a:t>if</a:t>
            </a:r>
            <a:r>
              <a:rPr lang="hu-HU" sz="2000" b="1" dirty="0" smtClean="0">
                <a:latin typeface="Arial Black" panose="020B0A04020102020204" pitchFamily="34" charset="0"/>
              </a:rPr>
              <a:t> I </a:t>
            </a:r>
            <a:r>
              <a:rPr lang="hu-HU" sz="2000" b="1" dirty="0" err="1" smtClean="0">
                <a:latin typeface="Arial Black" panose="020B0A04020102020204" pitchFamily="34" charset="0"/>
              </a:rPr>
              <a:t>would</a:t>
            </a:r>
            <a:r>
              <a:rPr lang="hu-HU" sz="2000" b="1" dirty="0" smtClean="0">
                <a:latin typeface="Arial Black" panose="020B0A04020102020204" pitchFamily="34" charset="0"/>
              </a:rPr>
              <a:t> be </a:t>
            </a:r>
            <a:r>
              <a:rPr lang="hu-HU" sz="2000" b="1" dirty="0" err="1" smtClean="0">
                <a:latin typeface="Arial Black" panose="020B0A04020102020204" pitchFamily="34" charset="0"/>
              </a:rPr>
              <a:t>in</a:t>
            </a:r>
            <a:r>
              <a:rPr lang="hu-HU" sz="2000" b="1" dirty="0" smtClean="0">
                <a:latin typeface="Arial Black" panose="020B0A04020102020204" pitchFamily="34" charset="0"/>
              </a:rPr>
              <a:t> </a:t>
            </a:r>
            <a:r>
              <a:rPr lang="hu-HU" sz="2000" b="1" dirty="0" err="1" smtClean="0">
                <a:latin typeface="Arial Black" panose="020B0A04020102020204" pitchFamily="34" charset="0"/>
              </a:rPr>
              <a:t>need</a:t>
            </a:r>
            <a:r>
              <a:rPr lang="hu-HU" sz="2000" b="1" dirty="0" smtClean="0">
                <a:latin typeface="Arial Black" panose="020B0A04020102020204" pitchFamily="34" charset="0"/>
              </a:rPr>
              <a:t>, he/</a:t>
            </a:r>
            <a:r>
              <a:rPr lang="hu-HU" sz="2000" b="1" dirty="0" err="1" smtClean="0">
                <a:latin typeface="Arial Black" panose="020B0A04020102020204" pitchFamily="34" charset="0"/>
              </a:rPr>
              <a:t>she</a:t>
            </a:r>
            <a:r>
              <a:rPr lang="hu-HU" sz="2000" b="1" dirty="0" smtClean="0">
                <a:latin typeface="Arial Black" panose="020B0A04020102020204" pitchFamily="34" charset="0"/>
              </a:rPr>
              <a:t> </a:t>
            </a:r>
            <a:r>
              <a:rPr lang="hu-HU" sz="2000" b="1" dirty="0" err="1" smtClean="0">
                <a:latin typeface="Arial Black" panose="020B0A04020102020204" pitchFamily="34" charset="0"/>
              </a:rPr>
              <a:t>would</a:t>
            </a:r>
            <a:r>
              <a:rPr lang="hu-HU" sz="2000" b="1" dirty="0" smtClean="0">
                <a:latin typeface="Arial Black" panose="020B0A04020102020204" pitchFamily="34" charset="0"/>
              </a:rPr>
              <a:t> </a:t>
            </a:r>
            <a:r>
              <a:rPr lang="hu-HU" sz="2000" b="1" dirty="0" err="1" smtClean="0">
                <a:latin typeface="Arial Black" panose="020B0A04020102020204" pitchFamily="34" charset="0"/>
              </a:rPr>
              <a:t>also</a:t>
            </a:r>
            <a:r>
              <a:rPr lang="hu-HU" sz="2000" b="1" dirty="0" smtClean="0">
                <a:latin typeface="Arial Black" panose="020B0A04020102020204" pitchFamily="34" charset="0"/>
              </a:rPr>
              <a:t> </a:t>
            </a:r>
            <a:r>
              <a:rPr lang="hu-HU" sz="2000" b="1" dirty="0" err="1" smtClean="0">
                <a:latin typeface="Arial Black" panose="020B0A04020102020204" pitchFamily="34" charset="0"/>
              </a:rPr>
              <a:t>help</a:t>
            </a:r>
            <a:r>
              <a:rPr lang="hu-HU" sz="2000" b="1" dirty="0" smtClean="0">
                <a:latin typeface="Arial Black" panose="020B0A04020102020204" pitchFamily="34" charset="0"/>
              </a:rPr>
              <a:t> </a:t>
            </a:r>
            <a:r>
              <a:rPr lang="hu-HU" sz="2000" b="1" dirty="0" err="1" smtClean="0">
                <a:latin typeface="Arial Black" panose="020B0A04020102020204" pitchFamily="34" charset="0"/>
              </a:rPr>
              <a:t>me</a:t>
            </a:r>
            <a:r>
              <a:rPr lang="hu-HU" sz="2000" b="1" dirty="0" smtClean="0">
                <a:latin typeface="Arial Black" panose="020B0A04020102020204" pitchFamily="34" charset="0"/>
              </a:rPr>
              <a:t>. </a:t>
            </a:r>
          </a:p>
          <a:p>
            <a:pPr algn="ctr"/>
            <a:r>
              <a:rPr lang="hu-HU" sz="2400" b="1" dirty="0" err="1" smtClean="0">
                <a:solidFill>
                  <a:srgbClr val="FF0000"/>
                </a:solidFill>
                <a:latin typeface="Arial Black" panose="020B0A04020102020204" pitchFamily="34" charset="0"/>
              </a:rPr>
              <a:t>Because</a:t>
            </a:r>
            <a:r>
              <a:rPr lang="hu-HU" sz="24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hu-HU" sz="2400" b="1" dirty="0" err="1" smtClean="0">
                <a:solidFill>
                  <a:srgbClr val="FF0000"/>
                </a:solidFill>
                <a:latin typeface="Arial Black" panose="020B0A04020102020204" pitchFamily="34" charset="0"/>
              </a:rPr>
              <a:t>we</a:t>
            </a:r>
            <a:r>
              <a:rPr lang="hu-HU" sz="24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hu-HU" sz="2400" b="1" dirty="0" err="1" smtClean="0">
                <a:solidFill>
                  <a:srgbClr val="FF0000"/>
                </a:solidFill>
                <a:latin typeface="Arial Black" panose="020B0A04020102020204" pitchFamily="34" charset="0"/>
              </a:rPr>
              <a:t>share</a:t>
            </a:r>
            <a:r>
              <a:rPr lang="hu-HU" sz="24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hu-HU" sz="2400" b="1" dirty="0" err="1" smtClean="0">
                <a:solidFill>
                  <a:srgbClr val="FF0000"/>
                </a:solidFill>
                <a:latin typeface="Arial Black" panose="020B0A04020102020204" pitchFamily="34" charset="0"/>
              </a:rPr>
              <a:t>the</a:t>
            </a:r>
            <a:r>
              <a:rPr lang="hu-HU" sz="24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hu-HU" sz="2400" b="1" dirty="0" err="1" smtClean="0">
                <a:solidFill>
                  <a:srgbClr val="FF0000"/>
                </a:solidFill>
                <a:latin typeface="Arial Black" panose="020B0A04020102020204" pitchFamily="34" charset="0"/>
              </a:rPr>
              <a:t>same</a:t>
            </a:r>
            <a:r>
              <a:rPr lang="hu-HU" sz="24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hu-HU" sz="2400" b="1" dirty="0" err="1" smtClean="0">
                <a:solidFill>
                  <a:srgbClr val="FF0000"/>
                </a:solidFill>
                <a:latin typeface="Arial Black" panose="020B0A04020102020204" pitchFamily="34" charset="0"/>
              </a:rPr>
              <a:t>values</a:t>
            </a:r>
            <a:r>
              <a:rPr lang="hu-HU" sz="24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.</a:t>
            </a:r>
            <a:endParaRPr lang="hu-HU" sz="24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28" name="Szövegdoboz 27"/>
          <p:cNvSpPr txBox="1"/>
          <p:nvPr/>
        </p:nvSpPr>
        <p:spPr>
          <a:xfrm>
            <a:off x="100778" y="4023360"/>
            <a:ext cx="8920071" cy="107721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 szolidaritás azt jelenti, hogy segítek a szükségben lévőnek</a:t>
            </a:r>
          </a:p>
          <a:p>
            <a:pPr algn="ctr"/>
            <a:r>
              <a:rPr lang="hu-HU" sz="2000" b="1" dirty="0">
                <a:solidFill>
                  <a:srgbClr val="0070C0"/>
                </a:solidFill>
                <a:latin typeface="Arial Black" panose="020B0A04020102020204" pitchFamily="34" charset="0"/>
              </a:rPr>
              <a:t>m</a:t>
            </a:r>
            <a:r>
              <a:rPr lang="hu-HU" sz="20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ert tudom, hogy fordított esetben ő is segítene nekem. </a:t>
            </a:r>
          </a:p>
          <a:p>
            <a:pPr algn="ctr"/>
            <a:r>
              <a:rPr lang="hu-HU" sz="24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Mert azonos az értékrendünk.</a:t>
            </a:r>
            <a:endParaRPr lang="hu-HU" sz="24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9686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16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7" name="Szövegdoboz 26"/>
          <p:cNvSpPr txBox="1"/>
          <p:nvPr/>
        </p:nvSpPr>
        <p:spPr>
          <a:xfrm>
            <a:off x="-91127" y="280473"/>
            <a:ext cx="8134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>
                <a:latin typeface="Arial Black" panose="020B0A04020102020204" pitchFamily="34" charset="0"/>
              </a:rPr>
              <a:t>SOLIDARITY MAKES UNITY MORE EFFECTIVE</a:t>
            </a:r>
            <a:endParaRPr lang="hu-HU" b="1" dirty="0">
              <a:latin typeface="Arial Black" panose="020B0A04020102020204" pitchFamily="34" charset="0"/>
            </a:endParaRPr>
          </a:p>
        </p:txBody>
      </p:sp>
      <p:sp>
        <p:nvSpPr>
          <p:cNvPr id="10" name="Szövegdoboz 9"/>
          <p:cNvSpPr txBox="1"/>
          <p:nvPr/>
        </p:nvSpPr>
        <p:spPr>
          <a:xfrm>
            <a:off x="234314" y="1747520"/>
            <a:ext cx="8734424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2400" b="1" dirty="0" err="1" smtClean="0">
                <a:latin typeface="Arial Black" panose="020B0A04020102020204" pitchFamily="34" charset="0"/>
              </a:rPr>
              <a:t>If</a:t>
            </a:r>
            <a:r>
              <a:rPr lang="hu-HU" sz="2400" b="1" dirty="0" smtClean="0">
                <a:latin typeface="Arial Black" panose="020B0A04020102020204" pitchFamily="34" charset="0"/>
              </a:rPr>
              <a:t> </a:t>
            </a:r>
            <a:r>
              <a:rPr lang="hu-HU" sz="2400" b="1" dirty="0" err="1" smtClean="0">
                <a:latin typeface="Arial Black" panose="020B0A04020102020204" pitchFamily="34" charset="0"/>
              </a:rPr>
              <a:t>there</a:t>
            </a:r>
            <a:r>
              <a:rPr lang="hu-HU" sz="2400" b="1" dirty="0" smtClean="0">
                <a:latin typeface="Arial Black" panose="020B0A04020102020204" pitchFamily="34" charset="0"/>
              </a:rPr>
              <a:t> </a:t>
            </a:r>
            <a:r>
              <a:rPr lang="hu-HU" sz="2400" b="1" dirty="0" err="1" smtClean="0">
                <a:latin typeface="Arial Black" panose="020B0A04020102020204" pitchFamily="34" charset="0"/>
              </a:rPr>
              <a:t>are</a:t>
            </a:r>
            <a:r>
              <a:rPr lang="hu-HU" sz="2400" b="1" dirty="0" smtClean="0">
                <a:latin typeface="Arial Black" panose="020B0A04020102020204" pitchFamily="34" charset="0"/>
              </a:rPr>
              <a:t> </a:t>
            </a:r>
            <a:r>
              <a:rPr lang="hu-HU" sz="2400" b="1" dirty="0" err="1" smtClean="0">
                <a:latin typeface="Arial Black" panose="020B0A04020102020204" pitchFamily="34" charset="0"/>
              </a:rPr>
              <a:t>shared</a:t>
            </a:r>
            <a:r>
              <a:rPr lang="hu-HU" sz="2400" b="1" dirty="0" smtClean="0">
                <a:latin typeface="Arial Black" panose="020B0A04020102020204" pitchFamily="34" charset="0"/>
              </a:rPr>
              <a:t> </a:t>
            </a:r>
            <a:r>
              <a:rPr lang="hu-HU" sz="2400" b="1" dirty="0" err="1" smtClean="0">
                <a:latin typeface="Arial Black" panose="020B0A04020102020204" pitchFamily="34" charset="0"/>
              </a:rPr>
              <a:t>values</a:t>
            </a:r>
            <a:r>
              <a:rPr lang="hu-HU" sz="2400" b="1" dirty="0" smtClean="0">
                <a:latin typeface="Arial Black" panose="020B0A04020102020204" pitchFamily="34" charset="0"/>
              </a:rPr>
              <a:t>, </a:t>
            </a:r>
            <a:r>
              <a:rPr lang="hu-HU" sz="2400" b="1" dirty="0" err="1" smtClean="0">
                <a:latin typeface="Arial Black" panose="020B0A04020102020204" pitchFamily="34" charset="0"/>
              </a:rPr>
              <a:t>there</a:t>
            </a:r>
            <a:r>
              <a:rPr lang="hu-HU" sz="2400" b="1" dirty="0" smtClean="0">
                <a:latin typeface="Arial Black" panose="020B0A04020102020204" pitchFamily="34" charset="0"/>
              </a:rPr>
              <a:t> is </a:t>
            </a:r>
            <a:r>
              <a:rPr lang="hu-HU" sz="2400" b="1" dirty="0" err="1" smtClean="0">
                <a:latin typeface="Arial Black" panose="020B0A04020102020204" pitchFamily="34" charset="0"/>
              </a:rPr>
              <a:t>solidarity</a:t>
            </a:r>
            <a:r>
              <a:rPr lang="hu-HU" sz="2400" b="1" dirty="0" smtClean="0">
                <a:latin typeface="Arial Black" panose="020B0A04020102020204" pitchFamily="34" charset="0"/>
              </a:rPr>
              <a:t>.</a:t>
            </a:r>
          </a:p>
          <a:p>
            <a:pPr algn="ctr"/>
            <a:r>
              <a:rPr lang="hu-HU" sz="2400" b="1" dirty="0" err="1" smtClean="0">
                <a:latin typeface="Arial Black" panose="020B0A04020102020204" pitchFamily="34" charset="0"/>
              </a:rPr>
              <a:t>If</a:t>
            </a:r>
            <a:r>
              <a:rPr lang="hu-HU" sz="2400" b="1" dirty="0" smtClean="0">
                <a:latin typeface="Arial Black" panose="020B0A04020102020204" pitchFamily="34" charset="0"/>
              </a:rPr>
              <a:t> </a:t>
            </a:r>
            <a:r>
              <a:rPr lang="hu-HU" sz="2400" b="1" dirty="0" err="1" smtClean="0">
                <a:latin typeface="Arial Black" panose="020B0A04020102020204" pitchFamily="34" charset="0"/>
              </a:rPr>
              <a:t>there</a:t>
            </a:r>
            <a:r>
              <a:rPr lang="hu-HU" sz="2400" b="1" dirty="0" smtClean="0">
                <a:latin typeface="Arial Black" panose="020B0A04020102020204" pitchFamily="34" charset="0"/>
              </a:rPr>
              <a:t> is no </a:t>
            </a:r>
            <a:r>
              <a:rPr lang="hu-HU" sz="2400" b="1" dirty="0" err="1" smtClean="0">
                <a:latin typeface="Arial Black" panose="020B0A04020102020204" pitchFamily="34" charset="0"/>
              </a:rPr>
              <a:t>solidarity</a:t>
            </a:r>
            <a:r>
              <a:rPr lang="hu-HU" sz="2400" b="1" dirty="0" smtClean="0">
                <a:latin typeface="Arial Black" panose="020B0A04020102020204" pitchFamily="34" charset="0"/>
              </a:rPr>
              <a:t>, </a:t>
            </a:r>
            <a:r>
              <a:rPr lang="hu-HU" sz="2400" b="1" dirty="0" err="1" smtClean="0">
                <a:latin typeface="Arial Black" panose="020B0A04020102020204" pitchFamily="34" charset="0"/>
              </a:rPr>
              <a:t>there</a:t>
            </a:r>
            <a:r>
              <a:rPr lang="hu-HU" sz="2400" b="1" dirty="0" smtClean="0">
                <a:latin typeface="Arial Black" panose="020B0A04020102020204" pitchFamily="34" charset="0"/>
              </a:rPr>
              <a:t> </a:t>
            </a:r>
            <a:r>
              <a:rPr lang="hu-HU" sz="2400" b="1" dirty="0" err="1" smtClean="0">
                <a:latin typeface="Arial Black" panose="020B0A04020102020204" pitchFamily="34" charset="0"/>
              </a:rPr>
              <a:t>are</a:t>
            </a:r>
            <a:r>
              <a:rPr lang="hu-HU" sz="2400" b="1" dirty="0" smtClean="0">
                <a:latin typeface="Arial Black" panose="020B0A04020102020204" pitchFamily="34" charset="0"/>
              </a:rPr>
              <a:t> </a:t>
            </a:r>
            <a:r>
              <a:rPr lang="hu-HU" sz="2400" b="1" dirty="0" err="1" smtClean="0">
                <a:latin typeface="Arial Black" panose="020B0A04020102020204" pitchFamily="34" charset="0"/>
              </a:rPr>
              <a:t>no</a:t>
            </a:r>
            <a:r>
              <a:rPr lang="hu-HU" sz="2400" b="1" dirty="0" smtClean="0">
                <a:latin typeface="Arial Black" panose="020B0A04020102020204" pitchFamily="34" charset="0"/>
              </a:rPr>
              <a:t> </a:t>
            </a:r>
            <a:r>
              <a:rPr lang="hu-HU" sz="2400" b="1" dirty="0" err="1" smtClean="0">
                <a:latin typeface="Arial Black" panose="020B0A04020102020204" pitchFamily="34" charset="0"/>
              </a:rPr>
              <a:t>shared</a:t>
            </a:r>
            <a:r>
              <a:rPr lang="hu-HU" sz="2400" b="1" dirty="0" smtClean="0">
                <a:latin typeface="Arial Black" panose="020B0A04020102020204" pitchFamily="34" charset="0"/>
              </a:rPr>
              <a:t> </a:t>
            </a:r>
            <a:r>
              <a:rPr lang="hu-HU" sz="2400" b="1" dirty="0" err="1" smtClean="0">
                <a:latin typeface="Arial Black" panose="020B0A04020102020204" pitchFamily="34" charset="0"/>
              </a:rPr>
              <a:t>values</a:t>
            </a:r>
            <a:r>
              <a:rPr lang="hu-HU" sz="2400" b="1" dirty="0" smtClean="0">
                <a:latin typeface="Arial Black" panose="020B0A04020102020204" pitchFamily="34" charset="0"/>
              </a:rPr>
              <a:t>.</a:t>
            </a:r>
            <a:endParaRPr lang="hu-HU" sz="2400" b="1" dirty="0">
              <a:latin typeface="Arial Black" panose="020B0A04020102020204" pitchFamily="34" charset="0"/>
            </a:endParaRPr>
          </a:p>
        </p:txBody>
      </p:sp>
      <p:sp>
        <p:nvSpPr>
          <p:cNvPr id="28" name="Szövegdoboz 27"/>
          <p:cNvSpPr txBox="1"/>
          <p:nvPr/>
        </p:nvSpPr>
        <p:spPr>
          <a:xfrm>
            <a:off x="612775" y="4094579"/>
            <a:ext cx="7906272" cy="83099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2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Ha van közös értékrend, van szolidaritás.</a:t>
            </a:r>
          </a:p>
          <a:p>
            <a:pPr algn="ctr"/>
            <a:r>
              <a:rPr lang="hu-HU" sz="2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Ha nincs szolidaritás, nincs közös értékrend.</a:t>
            </a:r>
            <a:endParaRPr lang="hu-HU" sz="2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1470036" y="2779774"/>
            <a:ext cx="6378862" cy="58477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hu-HU" sz="3200" b="1" dirty="0" err="1" smtClean="0">
                <a:latin typeface="Arial Black" panose="020B0A04020102020204" pitchFamily="34" charset="0"/>
              </a:rPr>
              <a:t>Solidarity</a:t>
            </a:r>
            <a:r>
              <a:rPr lang="hu-HU" sz="3200" b="1" dirty="0" smtClean="0">
                <a:latin typeface="Arial Black" panose="020B0A04020102020204" pitchFamily="34" charset="0"/>
              </a:rPr>
              <a:t> is </a:t>
            </a:r>
            <a:r>
              <a:rPr lang="hu-HU" sz="3200" b="1" dirty="0" err="1" smtClean="0">
                <a:latin typeface="Arial Black" panose="020B0A04020102020204" pitchFamily="34" charset="0"/>
              </a:rPr>
              <a:t>always</a:t>
            </a:r>
            <a:r>
              <a:rPr lang="hu-HU" sz="3200" b="1" dirty="0" smtClean="0">
                <a:latin typeface="Arial Black" panose="020B0A04020102020204" pitchFamily="34" charset="0"/>
              </a:rPr>
              <a:t> </a:t>
            </a:r>
            <a:r>
              <a:rPr lang="hu-HU" sz="3200" b="1" dirty="0" err="1" smtClean="0">
                <a:latin typeface="Arial Black" panose="020B0A04020102020204" pitchFamily="34" charset="0"/>
              </a:rPr>
              <a:t>mutual</a:t>
            </a:r>
            <a:r>
              <a:rPr lang="hu-HU" sz="3200" b="1" dirty="0" smtClean="0">
                <a:latin typeface="Arial Black" panose="020B0A04020102020204" pitchFamily="34" charset="0"/>
              </a:rPr>
              <a:t>.</a:t>
            </a:r>
            <a:endParaRPr lang="hu-HU" sz="3200" b="1" dirty="0">
              <a:latin typeface="Arial Black" panose="020B0A04020102020204" pitchFamily="34" charset="0"/>
            </a:endParaRPr>
          </a:p>
        </p:txBody>
      </p:sp>
      <p:sp>
        <p:nvSpPr>
          <p:cNvPr id="29" name="Szövegdoboz 28"/>
          <p:cNvSpPr txBox="1"/>
          <p:nvPr/>
        </p:nvSpPr>
        <p:spPr>
          <a:xfrm>
            <a:off x="815530" y="5258814"/>
            <a:ext cx="7687874" cy="58477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hu-HU" sz="32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 szolidaritás mindig kölcsönös.</a:t>
            </a:r>
            <a:endParaRPr lang="hu-HU" sz="32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1102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16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7" name="Szövegdoboz 26"/>
          <p:cNvSpPr txBox="1"/>
          <p:nvPr/>
        </p:nvSpPr>
        <p:spPr>
          <a:xfrm>
            <a:off x="-91127" y="280473"/>
            <a:ext cx="8134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>
                <a:latin typeface="Arial Black" panose="020B0A04020102020204" pitchFamily="34" charset="0"/>
              </a:rPr>
              <a:t>SOLIDARITY MAKES UNITY MORE EFFECTIVE</a:t>
            </a:r>
            <a:endParaRPr lang="hu-HU" b="1" dirty="0">
              <a:latin typeface="Arial Black" panose="020B0A04020102020204" pitchFamily="34" charset="0"/>
            </a:endParaRPr>
          </a:p>
        </p:txBody>
      </p:sp>
      <p:sp>
        <p:nvSpPr>
          <p:cNvPr id="9" name="Szövegdoboz 8"/>
          <p:cNvSpPr txBox="1"/>
          <p:nvPr/>
        </p:nvSpPr>
        <p:spPr>
          <a:xfrm>
            <a:off x="660315" y="1259402"/>
            <a:ext cx="78835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err="1" smtClean="0"/>
              <a:t>Need</a:t>
            </a:r>
            <a:r>
              <a:rPr lang="hu-HU" b="1" dirty="0" smtClean="0"/>
              <a:t> </a:t>
            </a:r>
            <a:r>
              <a:rPr lang="hu-HU" b="1" dirty="0" err="1" smtClean="0"/>
              <a:t>for</a:t>
            </a:r>
            <a:r>
              <a:rPr lang="hu-HU" b="1" dirty="0" smtClean="0"/>
              <a:t> </a:t>
            </a:r>
            <a:r>
              <a:rPr lang="hu-HU" b="1" dirty="0" err="1" smtClean="0"/>
              <a:t>solidarity</a:t>
            </a:r>
            <a:r>
              <a:rPr lang="hu-HU" b="1" dirty="0" smtClean="0"/>
              <a:t>: </a:t>
            </a:r>
            <a:r>
              <a:rPr lang="hu-HU" b="1" dirty="0" err="1" smtClean="0"/>
              <a:t>how</a:t>
            </a:r>
            <a:r>
              <a:rPr lang="hu-HU" b="1" dirty="0" smtClean="0"/>
              <a:t> EU </a:t>
            </a:r>
            <a:r>
              <a:rPr lang="hu-HU" b="1" dirty="0" err="1" smtClean="0"/>
              <a:t>citizens</a:t>
            </a:r>
            <a:r>
              <a:rPr lang="hu-HU" b="1" dirty="0" smtClean="0"/>
              <a:t> </a:t>
            </a:r>
            <a:r>
              <a:rPr lang="hu-HU" b="1" dirty="0" err="1" smtClean="0"/>
              <a:t>rate</a:t>
            </a:r>
            <a:r>
              <a:rPr lang="hu-HU" b="1" dirty="0" smtClean="0"/>
              <a:t> </a:t>
            </a:r>
            <a:r>
              <a:rPr lang="hu-HU" b="1" dirty="0" err="1" smtClean="0"/>
              <a:t>the</a:t>
            </a:r>
            <a:r>
              <a:rPr lang="hu-HU" b="1" dirty="0" smtClean="0"/>
              <a:t> </a:t>
            </a:r>
            <a:r>
              <a:rPr lang="hu-HU" b="1" dirty="0" err="1" smtClean="0"/>
              <a:t>importance</a:t>
            </a:r>
            <a:r>
              <a:rPr lang="hu-HU" b="1" dirty="0" smtClean="0"/>
              <a:t> of </a:t>
            </a:r>
            <a:r>
              <a:rPr lang="hu-HU" b="1" dirty="0" err="1" smtClean="0"/>
              <a:t>different</a:t>
            </a:r>
            <a:r>
              <a:rPr lang="hu-HU" b="1" dirty="0" smtClean="0"/>
              <a:t> </a:t>
            </a:r>
            <a:r>
              <a:rPr lang="hu-HU" b="1" dirty="0" err="1" smtClean="0"/>
              <a:t>issues</a:t>
            </a:r>
            <a:r>
              <a:rPr lang="hu-HU" b="1" dirty="0" smtClean="0"/>
              <a:t> (2021)</a:t>
            </a:r>
            <a:endParaRPr lang="hu-HU" b="1" dirty="0"/>
          </a:p>
        </p:txBody>
      </p:sp>
      <p:graphicFrame>
        <p:nvGraphicFramePr>
          <p:cNvPr id="28" name="Diagram 27"/>
          <p:cNvGraphicFramePr>
            <a:graphicFrameLocks/>
          </p:cNvGraphicFramePr>
          <p:nvPr>
            <p:extLst/>
          </p:nvPr>
        </p:nvGraphicFramePr>
        <p:xfrm>
          <a:off x="460375" y="2057400"/>
          <a:ext cx="8508363" cy="352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4"/>
          </a:graphicData>
        </a:graphic>
      </p:graphicFrame>
      <p:sp>
        <p:nvSpPr>
          <p:cNvPr id="10" name="Szövegdoboz 9"/>
          <p:cNvSpPr txBox="1"/>
          <p:nvPr/>
        </p:nvSpPr>
        <p:spPr>
          <a:xfrm>
            <a:off x="1128807" y="1604552"/>
            <a:ext cx="7018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Szükség van szolidaritásra: mit tartanak fontosnak az EU polgárai (2021)</a:t>
            </a:r>
            <a:endParaRPr lang="hu-HU" b="1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199433" y="5334000"/>
            <a:ext cx="2165785" cy="9233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hu-HU" dirty="0" smtClean="0"/>
              <a:t>More </a:t>
            </a:r>
            <a:r>
              <a:rPr lang="hu-HU" dirty="0" err="1" smtClean="0"/>
              <a:t>coherent</a:t>
            </a:r>
            <a:endParaRPr lang="hu-HU" dirty="0" smtClean="0"/>
          </a:p>
          <a:p>
            <a:pPr algn="ctr"/>
            <a:r>
              <a:rPr lang="hu-HU" dirty="0" err="1"/>
              <a:t>a</a:t>
            </a:r>
            <a:r>
              <a:rPr lang="hu-HU" dirty="0" err="1" smtClean="0"/>
              <a:t>ctions</a:t>
            </a:r>
            <a:r>
              <a:rPr lang="hu-HU" dirty="0" smtClean="0"/>
              <a:t> &amp; </a:t>
            </a:r>
            <a:r>
              <a:rPr lang="hu-HU" dirty="0" err="1" smtClean="0"/>
              <a:t>reactions</a:t>
            </a:r>
            <a:endParaRPr lang="hu-HU" dirty="0" smtClean="0"/>
          </a:p>
          <a:p>
            <a:pPr algn="ctr"/>
            <a:r>
              <a:rPr lang="hu-HU" dirty="0" smtClean="0">
                <a:solidFill>
                  <a:srgbClr val="0070C0"/>
                </a:solidFill>
              </a:rPr>
              <a:t>Egységesebb fellépés</a:t>
            </a:r>
            <a:endParaRPr lang="hu-HU" dirty="0">
              <a:solidFill>
                <a:srgbClr val="0070C0"/>
              </a:solidFill>
            </a:endParaRPr>
          </a:p>
        </p:txBody>
      </p:sp>
      <p:sp>
        <p:nvSpPr>
          <p:cNvPr id="17" name="Szövegdoboz 16"/>
          <p:cNvSpPr txBox="1"/>
          <p:nvPr/>
        </p:nvSpPr>
        <p:spPr>
          <a:xfrm>
            <a:off x="2177322" y="5334000"/>
            <a:ext cx="1798954" cy="147732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hu-HU" dirty="0" err="1" smtClean="0"/>
              <a:t>Share</a:t>
            </a:r>
            <a:r>
              <a:rPr lang="hu-HU" dirty="0" smtClean="0"/>
              <a:t> of</a:t>
            </a:r>
          </a:p>
          <a:p>
            <a:pPr algn="ctr"/>
            <a:r>
              <a:rPr lang="hu-HU" dirty="0" err="1" smtClean="0"/>
              <a:t>financial</a:t>
            </a:r>
            <a:r>
              <a:rPr lang="hu-HU" dirty="0" smtClean="0"/>
              <a:t> </a:t>
            </a:r>
            <a:r>
              <a:rPr lang="hu-HU" dirty="0" err="1" smtClean="0"/>
              <a:t>burdens</a:t>
            </a:r>
            <a:endParaRPr lang="hu-HU" dirty="0" smtClean="0"/>
          </a:p>
          <a:p>
            <a:pPr algn="ctr"/>
            <a:r>
              <a:rPr lang="hu-HU" dirty="0" smtClean="0">
                <a:solidFill>
                  <a:srgbClr val="0070C0"/>
                </a:solidFill>
              </a:rPr>
              <a:t>Pénzügyi</a:t>
            </a:r>
          </a:p>
          <a:p>
            <a:pPr algn="ctr"/>
            <a:r>
              <a:rPr lang="hu-HU" dirty="0">
                <a:solidFill>
                  <a:srgbClr val="0070C0"/>
                </a:solidFill>
              </a:rPr>
              <a:t>t</a:t>
            </a:r>
            <a:r>
              <a:rPr lang="hu-HU" dirty="0" smtClean="0">
                <a:solidFill>
                  <a:srgbClr val="0070C0"/>
                </a:solidFill>
              </a:rPr>
              <a:t>erhek</a:t>
            </a:r>
          </a:p>
          <a:p>
            <a:pPr algn="ctr"/>
            <a:r>
              <a:rPr lang="hu-HU" dirty="0" smtClean="0">
                <a:solidFill>
                  <a:srgbClr val="0070C0"/>
                </a:solidFill>
              </a:rPr>
              <a:t>megosztása</a:t>
            </a:r>
            <a:endParaRPr lang="hu-HU" dirty="0">
              <a:solidFill>
                <a:srgbClr val="0070C0"/>
              </a:solidFill>
            </a:endParaRPr>
          </a:p>
        </p:txBody>
      </p:sp>
      <p:sp>
        <p:nvSpPr>
          <p:cNvPr id="18" name="Szövegdoboz 17"/>
          <p:cNvSpPr txBox="1"/>
          <p:nvPr/>
        </p:nvSpPr>
        <p:spPr>
          <a:xfrm>
            <a:off x="3976276" y="5334000"/>
            <a:ext cx="985022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hu-HU" dirty="0" err="1" smtClean="0"/>
              <a:t>Border</a:t>
            </a:r>
            <a:endParaRPr lang="hu-HU" dirty="0" smtClean="0"/>
          </a:p>
          <a:p>
            <a:r>
              <a:rPr lang="hu-HU" dirty="0" err="1"/>
              <a:t>c</a:t>
            </a:r>
            <a:r>
              <a:rPr lang="hu-HU" dirty="0" err="1" smtClean="0"/>
              <a:t>ontrol</a:t>
            </a:r>
            <a:endParaRPr lang="hu-HU" dirty="0" smtClean="0"/>
          </a:p>
          <a:p>
            <a:r>
              <a:rPr lang="hu-HU" dirty="0" smtClean="0">
                <a:solidFill>
                  <a:srgbClr val="0070C0"/>
                </a:solidFill>
              </a:rPr>
              <a:t>Határok védelme</a:t>
            </a:r>
            <a:endParaRPr lang="hu-HU" dirty="0">
              <a:solidFill>
                <a:srgbClr val="0070C0"/>
              </a:solidFill>
            </a:endParaRPr>
          </a:p>
        </p:txBody>
      </p:sp>
      <p:sp>
        <p:nvSpPr>
          <p:cNvPr id="19" name="Szövegdoboz 18"/>
          <p:cNvSpPr txBox="1"/>
          <p:nvPr/>
        </p:nvSpPr>
        <p:spPr>
          <a:xfrm>
            <a:off x="4846320" y="5405120"/>
            <a:ext cx="1503680" cy="14773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/>
              <a:t>More </a:t>
            </a:r>
            <a:r>
              <a:rPr lang="hu-HU" dirty="0" err="1" smtClean="0"/>
              <a:t>medical</a:t>
            </a:r>
            <a:endParaRPr lang="hu-HU" dirty="0" smtClean="0"/>
          </a:p>
          <a:p>
            <a:pPr algn="ctr"/>
            <a:r>
              <a:rPr lang="hu-HU" dirty="0" err="1"/>
              <a:t>p</a:t>
            </a:r>
            <a:r>
              <a:rPr lang="hu-HU" dirty="0" err="1" smtClean="0"/>
              <a:t>roduction</a:t>
            </a:r>
            <a:r>
              <a:rPr lang="hu-HU" dirty="0" smtClean="0"/>
              <a:t> </a:t>
            </a:r>
            <a:r>
              <a:rPr lang="hu-HU" dirty="0" err="1" smtClean="0"/>
              <a:t>in</a:t>
            </a:r>
            <a:r>
              <a:rPr lang="hu-HU" dirty="0" smtClean="0"/>
              <a:t> EU</a:t>
            </a:r>
          </a:p>
          <a:p>
            <a:pPr algn="ctr"/>
            <a:r>
              <a:rPr lang="hu-HU" dirty="0" smtClean="0">
                <a:solidFill>
                  <a:srgbClr val="0070C0"/>
                </a:solidFill>
              </a:rPr>
              <a:t>Több egészségügy</a:t>
            </a:r>
            <a:endParaRPr lang="hu-HU" dirty="0">
              <a:solidFill>
                <a:srgbClr val="0070C0"/>
              </a:solidFill>
            </a:endParaRPr>
          </a:p>
        </p:txBody>
      </p:sp>
      <p:sp>
        <p:nvSpPr>
          <p:cNvPr id="21" name="Szövegdoboz 20"/>
          <p:cNvSpPr txBox="1"/>
          <p:nvPr/>
        </p:nvSpPr>
        <p:spPr>
          <a:xfrm>
            <a:off x="6350000" y="5405120"/>
            <a:ext cx="914400" cy="14773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dirty="0" err="1" smtClean="0"/>
              <a:t>Internal</a:t>
            </a:r>
            <a:endParaRPr lang="hu-HU" dirty="0" smtClean="0"/>
          </a:p>
          <a:p>
            <a:pPr algn="ctr"/>
            <a:r>
              <a:rPr lang="hu-HU" dirty="0" err="1"/>
              <a:t>b</a:t>
            </a:r>
            <a:r>
              <a:rPr lang="hu-HU" dirty="0" err="1" smtClean="0"/>
              <a:t>order</a:t>
            </a:r>
            <a:r>
              <a:rPr lang="hu-HU" dirty="0" smtClean="0"/>
              <a:t> </a:t>
            </a:r>
            <a:r>
              <a:rPr lang="hu-HU" dirty="0" err="1" smtClean="0"/>
              <a:t>control</a:t>
            </a:r>
            <a:endParaRPr lang="hu-HU" dirty="0" smtClean="0"/>
          </a:p>
          <a:p>
            <a:pPr algn="ctr"/>
            <a:r>
              <a:rPr lang="hu-HU" dirty="0" smtClean="0">
                <a:solidFill>
                  <a:srgbClr val="0070C0"/>
                </a:solidFill>
              </a:rPr>
              <a:t>Belső</a:t>
            </a:r>
          </a:p>
          <a:p>
            <a:pPr algn="ctr"/>
            <a:r>
              <a:rPr lang="hu-HU" dirty="0" smtClean="0">
                <a:solidFill>
                  <a:srgbClr val="0070C0"/>
                </a:solidFill>
              </a:rPr>
              <a:t>határok</a:t>
            </a:r>
            <a:endParaRPr lang="hu-HU" dirty="0">
              <a:solidFill>
                <a:srgbClr val="0070C0"/>
              </a:solidFill>
            </a:endParaRPr>
          </a:p>
        </p:txBody>
      </p:sp>
      <p:sp>
        <p:nvSpPr>
          <p:cNvPr id="22" name="Szövegdoboz 21"/>
          <p:cNvSpPr txBox="1"/>
          <p:nvPr/>
        </p:nvSpPr>
        <p:spPr>
          <a:xfrm>
            <a:off x="7356159" y="5389425"/>
            <a:ext cx="1716175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hu-HU" dirty="0" err="1" smtClean="0"/>
              <a:t>Decentralisation</a:t>
            </a:r>
            <a:endParaRPr lang="hu-HU" dirty="0" smtClean="0"/>
          </a:p>
          <a:p>
            <a:pPr algn="ctr"/>
            <a:r>
              <a:rPr lang="hu-HU" dirty="0" smtClean="0">
                <a:solidFill>
                  <a:srgbClr val="0070C0"/>
                </a:solidFill>
              </a:rPr>
              <a:t>Decentralizálás</a:t>
            </a:r>
            <a:endParaRPr lang="hu-HU" dirty="0">
              <a:solidFill>
                <a:srgbClr val="0070C0"/>
              </a:solidFill>
            </a:endParaRPr>
          </a:p>
        </p:txBody>
      </p:sp>
      <p:sp>
        <p:nvSpPr>
          <p:cNvPr id="23" name="Ellipszis 22"/>
          <p:cNvSpPr/>
          <p:nvPr/>
        </p:nvSpPr>
        <p:spPr>
          <a:xfrm>
            <a:off x="394946" y="1781902"/>
            <a:ext cx="130857" cy="157706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7" name="Ellipszis 36"/>
          <p:cNvSpPr/>
          <p:nvPr/>
        </p:nvSpPr>
        <p:spPr>
          <a:xfrm>
            <a:off x="699746" y="2018408"/>
            <a:ext cx="130857" cy="157706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26" name="Egyenes összekötő 25"/>
          <p:cNvCxnSpPr/>
          <p:nvPr/>
        </p:nvCxnSpPr>
        <p:spPr>
          <a:xfrm flipH="1">
            <a:off x="460374" y="1789218"/>
            <a:ext cx="280557" cy="38689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9981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16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7" name="Szövegdoboz 26"/>
          <p:cNvSpPr txBox="1"/>
          <p:nvPr/>
        </p:nvSpPr>
        <p:spPr>
          <a:xfrm>
            <a:off x="-91127" y="280473"/>
            <a:ext cx="8134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>
                <a:latin typeface="Arial Black" panose="020B0A04020102020204" pitchFamily="34" charset="0"/>
              </a:rPr>
              <a:t>SOLIDARITY MAKES UNITY MORE EFFECTIVE</a:t>
            </a:r>
            <a:endParaRPr lang="hu-HU" b="1" dirty="0">
              <a:latin typeface="Arial Black" panose="020B0A04020102020204" pitchFamily="34" charset="0"/>
            </a:endParaRPr>
          </a:p>
        </p:txBody>
      </p:sp>
      <p:sp>
        <p:nvSpPr>
          <p:cNvPr id="9" name="Szövegdoboz 8"/>
          <p:cNvSpPr txBox="1"/>
          <p:nvPr/>
        </p:nvSpPr>
        <p:spPr>
          <a:xfrm>
            <a:off x="1230736" y="2286000"/>
            <a:ext cx="6739282" cy="1754326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 algn="ctr"/>
            <a:r>
              <a:rPr lang="hu-HU" sz="3600" b="1" dirty="0" err="1" smtClean="0">
                <a:latin typeface="Arial Black" panose="020B0A04020102020204" pitchFamily="34" charset="0"/>
              </a:rPr>
              <a:t>Thanks</a:t>
            </a:r>
            <a:r>
              <a:rPr lang="hu-HU" sz="3600" b="1" dirty="0" smtClean="0">
                <a:latin typeface="Arial Black" panose="020B0A04020102020204" pitchFamily="34" charset="0"/>
              </a:rPr>
              <a:t> </a:t>
            </a:r>
            <a:r>
              <a:rPr lang="hu-HU" sz="3600" b="1" dirty="0" err="1" smtClean="0">
                <a:latin typeface="Arial Black" panose="020B0A04020102020204" pitchFamily="34" charset="0"/>
              </a:rPr>
              <a:t>for</a:t>
            </a:r>
            <a:r>
              <a:rPr lang="hu-HU" sz="3600" b="1" dirty="0" smtClean="0">
                <a:latin typeface="Arial Black" panose="020B0A04020102020204" pitchFamily="34" charset="0"/>
              </a:rPr>
              <a:t> </a:t>
            </a:r>
            <a:r>
              <a:rPr lang="hu-HU" sz="3600" b="1" dirty="0" err="1" smtClean="0">
                <a:latin typeface="Arial Black" panose="020B0A04020102020204" pitchFamily="34" charset="0"/>
              </a:rPr>
              <a:t>your</a:t>
            </a:r>
            <a:r>
              <a:rPr lang="hu-HU" sz="3600" b="1" dirty="0" smtClean="0">
                <a:latin typeface="Arial Black" panose="020B0A04020102020204" pitchFamily="34" charset="0"/>
              </a:rPr>
              <a:t> </a:t>
            </a:r>
            <a:r>
              <a:rPr lang="hu-HU" sz="3600" b="1" dirty="0" err="1" smtClean="0">
                <a:latin typeface="Arial Black" panose="020B0A04020102020204" pitchFamily="34" charset="0"/>
              </a:rPr>
              <a:t>attention</a:t>
            </a:r>
            <a:r>
              <a:rPr lang="hu-HU" sz="3600" b="1" dirty="0" smtClean="0">
                <a:latin typeface="Arial Black" panose="020B0A04020102020204" pitchFamily="34" charset="0"/>
              </a:rPr>
              <a:t>!</a:t>
            </a:r>
          </a:p>
          <a:p>
            <a:pPr algn="ctr"/>
            <a:endParaRPr lang="hu-HU" sz="3600" b="1" dirty="0">
              <a:latin typeface="Arial Black" panose="020B0A04020102020204" pitchFamily="34" charset="0"/>
            </a:endParaRPr>
          </a:p>
          <a:p>
            <a:pPr algn="ctr"/>
            <a:r>
              <a:rPr lang="hu-HU" sz="3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Köszönöm a figyelmet!</a:t>
            </a:r>
            <a:endParaRPr lang="hu-HU" sz="36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457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16" name="Csoportba foglalás 15"/>
          <p:cNvGrpSpPr/>
          <p:nvPr/>
        </p:nvGrpSpPr>
        <p:grpSpPr>
          <a:xfrm>
            <a:off x="3264358" y="465137"/>
            <a:ext cx="2941247" cy="1989927"/>
            <a:chOff x="155574" y="346947"/>
            <a:chExt cx="8903138" cy="5460320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1520022" y="5047187"/>
              <a:ext cx="6237482" cy="7600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12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12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10" name="Szövegdoboz 9"/>
          <p:cNvSpPr txBox="1"/>
          <p:nvPr/>
        </p:nvSpPr>
        <p:spPr>
          <a:xfrm>
            <a:off x="2987451" y="6321863"/>
            <a:ext cx="28939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 smtClean="0"/>
              <a:t>DISCUSSION RESULTS</a:t>
            </a:r>
            <a:endParaRPr lang="hu-HU" sz="2400" b="1" dirty="0"/>
          </a:p>
        </p:txBody>
      </p:sp>
      <p:sp>
        <p:nvSpPr>
          <p:cNvPr id="27" name="Szövegdoboz 26"/>
          <p:cNvSpPr txBox="1"/>
          <p:nvPr/>
        </p:nvSpPr>
        <p:spPr>
          <a:xfrm>
            <a:off x="910264" y="2389529"/>
            <a:ext cx="719780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4000" b="1" dirty="0" smtClean="0">
                <a:latin typeface="Arial Black" panose="020B0A04020102020204" pitchFamily="34" charset="0"/>
              </a:rPr>
              <a:t>SOLIDARITY </a:t>
            </a:r>
          </a:p>
          <a:p>
            <a:pPr algn="ctr"/>
            <a:r>
              <a:rPr lang="hu-HU" sz="4000" b="1" dirty="0" smtClean="0">
                <a:latin typeface="Arial Black" panose="020B0A04020102020204" pitchFamily="34" charset="0"/>
              </a:rPr>
              <a:t>MAKES </a:t>
            </a:r>
          </a:p>
          <a:p>
            <a:pPr algn="ctr"/>
            <a:r>
              <a:rPr lang="hu-HU" sz="4000" b="1" dirty="0" smtClean="0">
                <a:latin typeface="Arial Black" panose="020B0A04020102020204" pitchFamily="34" charset="0"/>
              </a:rPr>
              <a:t>UNITY MORE EFFECTIVE</a:t>
            </a:r>
            <a:endParaRPr lang="hu-HU" sz="4000" b="1" dirty="0">
              <a:latin typeface="Arial Black" panose="020B0A04020102020204" pitchFamily="34" charset="0"/>
            </a:endParaRPr>
          </a:p>
        </p:txBody>
      </p:sp>
      <p:sp>
        <p:nvSpPr>
          <p:cNvPr id="26" name="Szövegdoboz 25"/>
          <p:cNvSpPr txBox="1"/>
          <p:nvPr/>
        </p:nvSpPr>
        <p:spPr>
          <a:xfrm>
            <a:off x="1560985" y="4372419"/>
            <a:ext cx="612084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3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A SZOLIDARITÁS  </a:t>
            </a:r>
          </a:p>
          <a:p>
            <a:pPr algn="ctr"/>
            <a:r>
              <a:rPr lang="hu-HU" sz="3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AZ EGYSÉGET </a:t>
            </a:r>
          </a:p>
          <a:p>
            <a:pPr algn="ctr"/>
            <a:r>
              <a:rPr lang="hu-HU" sz="3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HATÉKONYABBÁ TESZI</a:t>
            </a:r>
            <a:endParaRPr lang="hu-HU" sz="36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9611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9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7" name="Szövegdoboz 26"/>
          <p:cNvSpPr txBox="1"/>
          <p:nvPr/>
        </p:nvSpPr>
        <p:spPr>
          <a:xfrm>
            <a:off x="-91127" y="280473"/>
            <a:ext cx="8134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>
                <a:latin typeface="Arial Black" panose="020B0A04020102020204" pitchFamily="34" charset="0"/>
              </a:rPr>
              <a:t>SOLIDARITY MAKES UNITY MORE EFFECTIVE</a:t>
            </a:r>
            <a:endParaRPr lang="hu-HU" b="1" dirty="0">
              <a:latin typeface="Arial Black" panose="020B0A04020102020204" pitchFamily="34" charset="0"/>
            </a:endParaRPr>
          </a:p>
        </p:txBody>
      </p:sp>
      <p:sp>
        <p:nvSpPr>
          <p:cNvPr id="28" name="Szabadkézi sokszög 27"/>
          <p:cNvSpPr/>
          <p:nvPr/>
        </p:nvSpPr>
        <p:spPr>
          <a:xfrm>
            <a:off x="986828" y="1744301"/>
            <a:ext cx="7396681" cy="3066107"/>
          </a:xfrm>
          <a:custGeom>
            <a:avLst/>
            <a:gdLst>
              <a:gd name="connsiteX0" fmla="*/ 0 w 7396681"/>
              <a:gd name="connsiteY0" fmla="*/ 2112475 h 3066107"/>
              <a:gd name="connsiteX1" fmla="*/ 534154 w 7396681"/>
              <a:gd name="connsiteY1" fmla="*/ 908364 h 3066107"/>
              <a:gd name="connsiteX2" fmla="*/ 1421394 w 7396681"/>
              <a:gd name="connsiteY2" fmla="*/ 754455 h 3066107"/>
              <a:gd name="connsiteX3" fmla="*/ 2127564 w 7396681"/>
              <a:gd name="connsiteY3" fmla="*/ 1605481 h 3066107"/>
              <a:gd name="connsiteX4" fmla="*/ 2906162 w 7396681"/>
              <a:gd name="connsiteY4" fmla="*/ 2637576 h 3066107"/>
              <a:gd name="connsiteX5" fmla="*/ 3702867 w 7396681"/>
              <a:gd name="connsiteY5" fmla="*/ 3054036 h 3066107"/>
              <a:gd name="connsiteX6" fmla="*/ 4734962 w 7396681"/>
              <a:gd name="connsiteY6" fmla="*/ 2565149 h 3066107"/>
              <a:gd name="connsiteX7" fmla="*/ 5223849 w 7396681"/>
              <a:gd name="connsiteY7" fmla="*/ 1641695 h 3066107"/>
              <a:gd name="connsiteX8" fmla="*/ 5423025 w 7396681"/>
              <a:gd name="connsiteY8" fmla="*/ 799723 h 3066107"/>
              <a:gd name="connsiteX9" fmla="*/ 5767057 w 7396681"/>
              <a:gd name="connsiteY9" fmla="*/ 247461 h 3066107"/>
              <a:gd name="connsiteX10" fmla="*/ 6319319 w 7396681"/>
              <a:gd name="connsiteY10" fmla="*/ 102606 h 3066107"/>
              <a:gd name="connsiteX11" fmla="*/ 6880633 w 7396681"/>
              <a:gd name="connsiteY11" fmla="*/ 863097 h 3066107"/>
              <a:gd name="connsiteX12" fmla="*/ 7161291 w 7396681"/>
              <a:gd name="connsiteY12" fmla="*/ 1813711 h 3066107"/>
              <a:gd name="connsiteX13" fmla="*/ 7396681 w 7396681"/>
              <a:gd name="connsiteY13" fmla="*/ 2882020 h 3066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396681" h="3066107">
                <a:moveTo>
                  <a:pt x="0" y="2112475"/>
                </a:moveTo>
                <a:cubicBezTo>
                  <a:pt x="148627" y="1623588"/>
                  <a:pt x="297255" y="1134701"/>
                  <a:pt x="534154" y="908364"/>
                </a:cubicBezTo>
                <a:cubicBezTo>
                  <a:pt x="771053" y="682027"/>
                  <a:pt x="1155826" y="638269"/>
                  <a:pt x="1421394" y="754455"/>
                </a:cubicBezTo>
                <a:cubicBezTo>
                  <a:pt x="1686962" y="870641"/>
                  <a:pt x="1880103" y="1291628"/>
                  <a:pt x="2127564" y="1605481"/>
                </a:cubicBezTo>
                <a:cubicBezTo>
                  <a:pt x="2375025" y="1919334"/>
                  <a:pt x="2643612" y="2396150"/>
                  <a:pt x="2906162" y="2637576"/>
                </a:cubicBezTo>
                <a:cubicBezTo>
                  <a:pt x="3168712" y="2879002"/>
                  <a:pt x="3398067" y="3066107"/>
                  <a:pt x="3702867" y="3054036"/>
                </a:cubicBezTo>
                <a:cubicBezTo>
                  <a:pt x="4007667" y="3041965"/>
                  <a:pt x="4481465" y="2800539"/>
                  <a:pt x="4734962" y="2565149"/>
                </a:cubicBezTo>
                <a:cubicBezTo>
                  <a:pt x="4988459" y="2329759"/>
                  <a:pt x="5109172" y="1935933"/>
                  <a:pt x="5223849" y="1641695"/>
                </a:cubicBezTo>
                <a:cubicBezTo>
                  <a:pt x="5338526" y="1347457"/>
                  <a:pt x="5332490" y="1032095"/>
                  <a:pt x="5423025" y="799723"/>
                </a:cubicBezTo>
                <a:cubicBezTo>
                  <a:pt x="5513560" y="567351"/>
                  <a:pt x="5617675" y="363647"/>
                  <a:pt x="5767057" y="247461"/>
                </a:cubicBezTo>
                <a:cubicBezTo>
                  <a:pt x="5916439" y="131275"/>
                  <a:pt x="6133723" y="0"/>
                  <a:pt x="6319319" y="102606"/>
                </a:cubicBezTo>
                <a:cubicBezTo>
                  <a:pt x="6504915" y="205212"/>
                  <a:pt x="6740304" y="577913"/>
                  <a:pt x="6880633" y="863097"/>
                </a:cubicBezTo>
                <a:cubicBezTo>
                  <a:pt x="7020962" y="1148281"/>
                  <a:pt x="7075283" y="1477224"/>
                  <a:pt x="7161291" y="1813711"/>
                </a:cubicBezTo>
                <a:cubicBezTo>
                  <a:pt x="7247299" y="2150198"/>
                  <a:pt x="7361976" y="2703969"/>
                  <a:pt x="7396681" y="2882020"/>
                </a:cubicBezTo>
              </a:path>
            </a:pathLst>
          </a:cu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30" name="Egyenes összekötő 29"/>
          <p:cNvCxnSpPr/>
          <p:nvPr/>
        </p:nvCxnSpPr>
        <p:spPr>
          <a:xfrm>
            <a:off x="669956" y="3277354"/>
            <a:ext cx="797610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Szabadkézi sokszög 30"/>
          <p:cNvSpPr/>
          <p:nvPr/>
        </p:nvSpPr>
        <p:spPr>
          <a:xfrm>
            <a:off x="2390114" y="1249378"/>
            <a:ext cx="6444559" cy="4066515"/>
          </a:xfrm>
          <a:custGeom>
            <a:avLst/>
            <a:gdLst>
              <a:gd name="connsiteX0" fmla="*/ 0 w 7396681"/>
              <a:gd name="connsiteY0" fmla="*/ 2112475 h 3066107"/>
              <a:gd name="connsiteX1" fmla="*/ 534154 w 7396681"/>
              <a:gd name="connsiteY1" fmla="*/ 908364 h 3066107"/>
              <a:gd name="connsiteX2" fmla="*/ 1421394 w 7396681"/>
              <a:gd name="connsiteY2" fmla="*/ 754455 h 3066107"/>
              <a:gd name="connsiteX3" fmla="*/ 2127564 w 7396681"/>
              <a:gd name="connsiteY3" fmla="*/ 1605481 h 3066107"/>
              <a:gd name="connsiteX4" fmla="*/ 2906162 w 7396681"/>
              <a:gd name="connsiteY4" fmla="*/ 2637576 h 3066107"/>
              <a:gd name="connsiteX5" fmla="*/ 3702867 w 7396681"/>
              <a:gd name="connsiteY5" fmla="*/ 3054036 h 3066107"/>
              <a:gd name="connsiteX6" fmla="*/ 4734962 w 7396681"/>
              <a:gd name="connsiteY6" fmla="*/ 2565149 h 3066107"/>
              <a:gd name="connsiteX7" fmla="*/ 5223849 w 7396681"/>
              <a:gd name="connsiteY7" fmla="*/ 1641695 h 3066107"/>
              <a:gd name="connsiteX8" fmla="*/ 5423025 w 7396681"/>
              <a:gd name="connsiteY8" fmla="*/ 799723 h 3066107"/>
              <a:gd name="connsiteX9" fmla="*/ 5767057 w 7396681"/>
              <a:gd name="connsiteY9" fmla="*/ 247461 h 3066107"/>
              <a:gd name="connsiteX10" fmla="*/ 6319319 w 7396681"/>
              <a:gd name="connsiteY10" fmla="*/ 102606 h 3066107"/>
              <a:gd name="connsiteX11" fmla="*/ 6880633 w 7396681"/>
              <a:gd name="connsiteY11" fmla="*/ 863097 h 3066107"/>
              <a:gd name="connsiteX12" fmla="*/ 7161291 w 7396681"/>
              <a:gd name="connsiteY12" fmla="*/ 1813711 h 3066107"/>
              <a:gd name="connsiteX13" fmla="*/ 7396681 w 7396681"/>
              <a:gd name="connsiteY13" fmla="*/ 2882020 h 3066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396681" h="3066107">
                <a:moveTo>
                  <a:pt x="0" y="2112475"/>
                </a:moveTo>
                <a:cubicBezTo>
                  <a:pt x="148627" y="1623588"/>
                  <a:pt x="297255" y="1134701"/>
                  <a:pt x="534154" y="908364"/>
                </a:cubicBezTo>
                <a:cubicBezTo>
                  <a:pt x="771053" y="682027"/>
                  <a:pt x="1155826" y="638269"/>
                  <a:pt x="1421394" y="754455"/>
                </a:cubicBezTo>
                <a:cubicBezTo>
                  <a:pt x="1686962" y="870641"/>
                  <a:pt x="1880103" y="1291628"/>
                  <a:pt x="2127564" y="1605481"/>
                </a:cubicBezTo>
                <a:cubicBezTo>
                  <a:pt x="2375025" y="1919334"/>
                  <a:pt x="2643612" y="2396150"/>
                  <a:pt x="2906162" y="2637576"/>
                </a:cubicBezTo>
                <a:cubicBezTo>
                  <a:pt x="3168712" y="2879002"/>
                  <a:pt x="3398067" y="3066107"/>
                  <a:pt x="3702867" y="3054036"/>
                </a:cubicBezTo>
                <a:cubicBezTo>
                  <a:pt x="4007667" y="3041965"/>
                  <a:pt x="4481465" y="2800539"/>
                  <a:pt x="4734962" y="2565149"/>
                </a:cubicBezTo>
                <a:cubicBezTo>
                  <a:pt x="4988459" y="2329759"/>
                  <a:pt x="5109172" y="1935933"/>
                  <a:pt x="5223849" y="1641695"/>
                </a:cubicBezTo>
                <a:cubicBezTo>
                  <a:pt x="5338526" y="1347457"/>
                  <a:pt x="5332490" y="1032095"/>
                  <a:pt x="5423025" y="799723"/>
                </a:cubicBezTo>
                <a:cubicBezTo>
                  <a:pt x="5513560" y="567351"/>
                  <a:pt x="5617675" y="363647"/>
                  <a:pt x="5767057" y="247461"/>
                </a:cubicBezTo>
                <a:cubicBezTo>
                  <a:pt x="5916439" y="131275"/>
                  <a:pt x="6133723" y="0"/>
                  <a:pt x="6319319" y="102606"/>
                </a:cubicBezTo>
                <a:cubicBezTo>
                  <a:pt x="6504915" y="205212"/>
                  <a:pt x="6740304" y="577913"/>
                  <a:pt x="6880633" y="863097"/>
                </a:cubicBezTo>
                <a:cubicBezTo>
                  <a:pt x="7020962" y="1148281"/>
                  <a:pt x="7075283" y="1477224"/>
                  <a:pt x="7161291" y="1813711"/>
                </a:cubicBezTo>
                <a:cubicBezTo>
                  <a:pt x="7247299" y="2150198"/>
                  <a:pt x="7361976" y="2703969"/>
                  <a:pt x="7396681" y="2882020"/>
                </a:cubicBezTo>
              </a:path>
            </a:pathLst>
          </a:cu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2" name="Szabadkézi sokszög 31"/>
          <p:cNvSpPr/>
          <p:nvPr/>
        </p:nvSpPr>
        <p:spPr>
          <a:xfrm flipV="1">
            <a:off x="1428939" y="2780922"/>
            <a:ext cx="7396681" cy="1519473"/>
          </a:xfrm>
          <a:custGeom>
            <a:avLst/>
            <a:gdLst>
              <a:gd name="connsiteX0" fmla="*/ 0 w 7396681"/>
              <a:gd name="connsiteY0" fmla="*/ 2112475 h 3066107"/>
              <a:gd name="connsiteX1" fmla="*/ 534154 w 7396681"/>
              <a:gd name="connsiteY1" fmla="*/ 908364 h 3066107"/>
              <a:gd name="connsiteX2" fmla="*/ 1421394 w 7396681"/>
              <a:gd name="connsiteY2" fmla="*/ 754455 h 3066107"/>
              <a:gd name="connsiteX3" fmla="*/ 2127564 w 7396681"/>
              <a:gd name="connsiteY3" fmla="*/ 1605481 h 3066107"/>
              <a:gd name="connsiteX4" fmla="*/ 2906162 w 7396681"/>
              <a:gd name="connsiteY4" fmla="*/ 2637576 h 3066107"/>
              <a:gd name="connsiteX5" fmla="*/ 3702867 w 7396681"/>
              <a:gd name="connsiteY5" fmla="*/ 3054036 h 3066107"/>
              <a:gd name="connsiteX6" fmla="*/ 4734962 w 7396681"/>
              <a:gd name="connsiteY6" fmla="*/ 2565149 h 3066107"/>
              <a:gd name="connsiteX7" fmla="*/ 5223849 w 7396681"/>
              <a:gd name="connsiteY7" fmla="*/ 1641695 h 3066107"/>
              <a:gd name="connsiteX8" fmla="*/ 5423025 w 7396681"/>
              <a:gd name="connsiteY8" fmla="*/ 799723 h 3066107"/>
              <a:gd name="connsiteX9" fmla="*/ 5767057 w 7396681"/>
              <a:gd name="connsiteY9" fmla="*/ 247461 h 3066107"/>
              <a:gd name="connsiteX10" fmla="*/ 6319319 w 7396681"/>
              <a:gd name="connsiteY10" fmla="*/ 102606 h 3066107"/>
              <a:gd name="connsiteX11" fmla="*/ 6880633 w 7396681"/>
              <a:gd name="connsiteY11" fmla="*/ 863097 h 3066107"/>
              <a:gd name="connsiteX12" fmla="*/ 7161291 w 7396681"/>
              <a:gd name="connsiteY12" fmla="*/ 1813711 h 3066107"/>
              <a:gd name="connsiteX13" fmla="*/ 7396681 w 7396681"/>
              <a:gd name="connsiteY13" fmla="*/ 2882020 h 3066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396681" h="3066107">
                <a:moveTo>
                  <a:pt x="0" y="2112475"/>
                </a:moveTo>
                <a:cubicBezTo>
                  <a:pt x="148627" y="1623588"/>
                  <a:pt x="297255" y="1134701"/>
                  <a:pt x="534154" y="908364"/>
                </a:cubicBezTo>
                <a:cubicBezTo>
                  <a:pt x="771053" y="682027"/>
                  <a:pt x="1155826" y="638269"/>
                  <a:pt x="1421394" y="754455"/>
                </a:cubicBezTo>
                <a:cubicBezTo>
                  <a:pt x="1686962" y="870641"/>
                  <a:pt x="1880103" y="1291628"/>
                  <a:pt x="2127564" y="1605481"/>
                </a:cubicBezTo>
                <a:cubicBezTo>
                  <a:pt x="2375025" y="1919334"/>
                  <a:pt x="2643612" y="2396150"/>
                  <a:pt x="2906162" y="2637576"/>
                </a:cubicBezTo>
                <a:cubicBezTo>
                  <a:pt x="3168712" y="2879002"/>
                  <a:pt x="3398067" y="3066107"/>
                  <a:pt x="3702867" y="3054036"/>
                </a:cubicBezTo>
                <a:cubicBezTo>
                  <a:pt x="4007667" y="3041965"/>
                  <a:pt x="4481465" y="2800539"/>
                  <a:pt x="4734962" y="2565149"/>
                </a:cubicBezTo>
                <a:cubicBezTo>
                  <a:pt x="4988459" y="2329759"/>
                  <a:pt x="5109172" y="1935933"/>
                  <a:pt x="5223849" y="1641695"/>
                </a:cubicBezTo>
                <a:cubicBezTo>
                  <a:pt x="5338526" y="1347457"/>
                  <a:pt x="5332490" y="1032095"/>
                  <a:pt x="5423025" y="799723"/>
                </a:cubicBezTo>
                <a:cubicBezTo>
                  <a:pt x="5513560" y="567351"/>
                  <a:pt x="5617675" y="363647"/>
                  <a:pt x="5767057" y="247461"/>
                </a:cubicBezTo>
                <a:cubicBezTo>
                  <a:pt x="5916439" y="131275"/>
                  <a:pt x="6133723" y="0"/>
                  <a:pt x="6319319" y="102606"/>
                </a:cubicBezTo>
                <a:cubicBezTo>
                  <a:pt x="6504915" y="205212"/>
                  <a:pt x="6740304" y="577913"/>
                  <a:pt x="6880633" y="863097"/>
                </a:cubicBezTo>
                <a:cubicBezTo>
                  <a:pt x="7020962" y="1148281"/>
                  <a:pt x="7075283" y="1477224"/>
                  <a:pt x="7161291" y="1813711"/>
                </a:cubicBezTo>
                <a:cubicBezTo>
                  <a:pt x="7247299" y="2150198"/>
                  <a:pt x="7361976" y="2703969"/>
                  <a:pt x="7396681" y="2882020"/>
                </a:cubicBezTo>
              </a:path>
            </a:pathLst>
          </a:custGeom>
          <a:ln w="762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3" name="Szabadkézi sokszög 32"/>
          <p:cNvSpPr/>
          <p:nvPr/>
        </p:nvSpPr>
        <p:spPr>
          <a:xfrm rot="11031279">
            <a:off x="1539112" y="1833072"/>
            <a:ext cx="6042373" cy="3066107"/>
          </a:xfrm>
          <a:custGeom>
            <a:avLst/>
            <a:gdLst>
              <a:gd name="connsiteX0" fmla="*/ 0 w 7396681"/>
              <a:gd name="connsiteY0" fmla="*/ 2112475 h 3066107"/>
              <a:gd name="connsiteX1" fmla="*/ 534154 w 7396681"/>
              <a:gd name="connsiteY1" fmla="*/ 908364 h 3066107"/>
              <a:gd name="connsiteX2" fmla="*/ 1421394 w 7396681"/>
              <a:gd name="connsiteY2" fmla="*/ 754455 h 3066107"/>
              <a:gd name="connsiteX3" fmla="*/ 2127564 w 7396681"/>
              <a:gd name="connsiteY3" fmla="*/ 1605481 h 3066107"/>
              <a:gd name="connsiteX4" fmla="*/ 2906162 w 7396681"/>
              <a:gd name="connsiteY4" fmla="*/ 2637576 h 3066107"/>
              <a:gd name="connsiteX5" fmla="*/ 3702867 w 7396681"/>
              <a:gd name="connsiteY5" fmla="*/ 3054036 h 3066107"/>
              <a:gd name="connsiteX6" fmla="*/ 4734962 w 7396681"/>
              <a:gd name="connsiteY6" fmla="*/ 2565149 h 3066107"/>
              <a:gd name="connsiteX7" fmla="*/ 5223849 w 7396681"/>
              <a:gd name="connsiteY7" fmla="*/ 1641695 h 3066107"/>
              <a:gd name="connsiteX8" fmla="*/ 5423025 w 7396681"/>
              <a:gd name="connsiteY8" fmla="*/ 799723 h 3066107"/>
              <a:gd name="connsiteX9" fmla="*/ 5767057 w 7396681"/>
              <a:gd name="connsiteY9" fmla="*/ 247461 h 3066107"/>
              <a:gd name="connsiteX10" fmla="*/ 6319319 w 7396681"/>
              <a:gd name="connsiteY10" fmla="*/ 102606 h 3066107"/>
              <a:gd name="connsiteX11" fmla="*/ 6880633 w 7396681"/>
              <a:gd name="connsiteY11" fmla="*/ 863097 h 3066107"/>
              <a:gd name="connsiteX12" fmla="*/ 7161291 w 7396681"/>
              <a:gd name="connsiteY12" fmla="*/ 1813711 h 3066107"/>
              <a:gd name="connsiteX13" fmla="*/ 7396681 w 7396681"/>
              <a:gd name="connsiteY13" fmla="*/ 2882020 h 3066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396681" h="3066107">
                <a:moveTo>
                  <a:pt x="0" y="2112475"/>
                </a:moveTo>
                <a:cubicBezTo>
                  <a:pt x="148627" y="1623588"/>
                  <a:pt x="297255" y="1134701"/>
                  <a:pt x="534154" y="908364"/>
                </a:cubicBezTo>
                <a:cubicBezTo>
                  <a:pt x="771053" y="682027"/>
                  <a:pt x="1155826" y="638269"/>
                  <a:pt x="1421394" y="754455"/>
                </a:cubicBezTo>
                <a:cubicBezTo>
                  <a:pt x="1686962" y="870641"/>
                  <a:pt x="1880103" y="1291628"/>
                  <a:pt x="2127564" y="1605481"/>
                </a:cubicBezTo>
                <a:cubicBezTo>
                  <a:pt x="2375025" y="1919334"/>
                  <a:pt x="2643612" y="2396150"/>
                  <a:pt x="2906162" y="2637576"/>
                </a:cubicBezTo>
                <a:cubicBezTo>
                  <a:pt x="3168712" y="2879002"/>
                  <a:pt x="3398067" y="3066107"/>
                  <a:pt x="3702867" y="3054036"/>
                </a:cubicBezTo>
                <a:cubicBezTo>
                  <a:pt x="4007667" y="3041965"/>
                  <a:pt x="4481465" y="2800539"/>
                  <a:pt x="4734962" y="2565149"/>
                </a:cubicBezTo>
                <a:cubicBezTo>
                  <a:pt x="4988459" y="2329759"/>
                  <a:pt x="5109172" y="1935933"/>
                  <a:pt x="5223849" y="1641695"/>
                </a:cubicBezTo>
                <a:cubicBezTo>
                  <a:pt x="5338526" y="1347457"/>
                  <a:pt x="5332490" y="1032095"/>
                  <a:pt x="5423025" y="799723"/>
                </a:cubicBezTo>
                <a:cubicBezTo>
                  <a:pt x="5513560" y="567351"/>
                  <a:pt x="5617675" y="363647"/>
                  <a:pt x="5767057" y="247461"/>
                </a:cubicBezTo>
                <a:cubicBezTo>
                  <a:pt x="5916439" y="131275"/>
                  <a:pt x="6133723" y="0"/>
                  <a:pt x="6319319" y="102606"/>
                </a:cubicBezTo>
                <a:cubicBezTo>
                  <a:pt x="6504915" y="205212"/>
                  <a:pt x="6740304" y="577913"/>
                  <a:pt x="6880633" y="863097"/>
                </a:cubicBezTo>
                <a:cubicBezTo>
                  <a:pt x="7020962" y="1148281"/>
                  <a:pt x="7075283" y="1477224"/>
                  <a:pt x="7161291" y="1813711"/>
                </a:cubicBezTo>
                <a:cubicBezTo>
                  <a:pt x="7247299" y="2150198"/>
                  <a:pt x="7361976" y="2703969"/>
                  <a:pt x="7396681" y="2882020"/>
                </a:cubicBezTo>
              </a:path>
            </a:pathLst>
          </a:custGeom>
          <a:ln w="762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35" name="Egyenes összekötő nyíllal 34"/>
          <p:cNvCxnSpPr/>
          <p:nvPr/>
        </p:nvCxnSpPr>
        <p:spPr>
          <a:xfrm flipV="1">
            <a:off x="724277" y="1204111"/>
            <a:ext cx="63374" cy="461726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Szövegdoboz 35"/>
          <p:cNvSpPr txBox="1"/>
          <p:nvPr/>
        </p:nvSpPr>
        <p:spPr>
          <a:xfrm>
            <a:off x="235390" y="805758"/>
            <a:ext cx="23662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err="1" smtClean="0"/>
              <a:t>Eventual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capabilities</a:t>
            </a:r>
            <a:endParaRPr lang="hu-HU" sz="2000" b="1" dirty="0"/>
          </a:p>
        </p:txBody>
      </p:sp>
      <p:sp>
        <p:nvSpPr>
          <p:cNvPr id="37" name="Szövegdoboz 36"/>
          <p:cNvSpPr txBox="1"/>
          <p:nvPr/>
        </p:nvSpPr>
        <p:spPr>
          <a:xfrm>
            <a:off x="251988" y="5856083"/>
            <a:ext cx="31194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Éppen aktuális képességek</a:t>
            </a:r>
            <a:endParaRPr lang="hu-HU" sz="2000" b="1" dirty="0">
              <a:solidFill>
                <a:srgbClr val="0070C0"/>
              </a:solidFill>
            </a:endParaRPr>
          </a:p>
        </p:txBody>
      </p:sp>
      <p:cxnSp>
        <p:nvCxnSpPr>
          <p:cNvPr id="11" name="Egyenes összekötő 10"/>
          <p:cNvCxnSpPr>
            <a:endCxn id="33" idx="10"/>
          </p:cNvCxnSpPr>
          <p:nvPr/>
        </p:nvCxnSpPr>
        <p:spPr>
          <a:xfrm>
            <a:off x="2032000" y="2438400"/>
            <a:ext cx="295894" cy="2211001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Egyenes összekötő nyíllal 15"/>
          <p:cNvCxnSpPr/>
          <p:nvPr/>
        </p:nvCxnSpPr>
        <p:spPr>
          <a:xfrm flipV="1">
            <a:off x="2326752" y="3277354"/>
            <a:ext cx="122423" cy="1364258"/>
          </a:xfrm>
          <a:prstGeom prst="straightConnector1">
            <a:avLst/>
          </a:prstGeom>
          <a:ln w="38100">
            <a:solidFill>
              <a:srgbClr val="00B05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Egyenes összekötő 37"/>
          <p:cNvCxnSpPr/>
          <p:nvPr/>
        </p:nvCxnSpPr>
        <p:spPr>
          <a:xfrm>
            <a:off x="2621114" y="2911259"/>
            <a:ext cx="122813" cy="1046391"/>
          </a:xfrm>
          <a:prstGeom prst="line">
            <a:avLst/>
          </a:prstGeom>
          <a:ln w="38100">
            <a:solidFill>
              <a:srgbClr val="FFC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Egyenes összekötő nyíllal 39"/>
          <p:cNvCxnSpPr/>
          <p:nvPr/>
        </p:nvCxnSpPr>
        <p:spPr>
          <a:xfrm flipV="1">
            <a:off x="2752778" y="3228533"/>
            <a:ext cx="92385" cy="730950"/>
          </a:xfrm>
          <a:prstGeom prst="straightConnector1">
            <a:avLst/>
          </a:prstGeom>
          <a:ln w="38100">
            <a:solidFill>
              <a:srgbClr val="0070C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Egyenes összekötő 41"/>
          <p:cNvCxnSpPr/>
          <p:nvPr/>
        </p:nvCxnSpPr>
        <p:spPr>
          <a:xfrm>
            <a:off x="3976055" y="2160946"/>
            <a:ext cx="370335" cy="2488455"/>
          </a:xfrm>
          <a:prstGeom prst="line">
            <a:avLst/>
          </a:prstGeom>
          <a:ln w="38100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gyenes összekötő nyíllal 43"/>
          <p:cNvCxnSpPr/>
          <p:nvPr/>
        </p:nvCxnSpPr>
        <p:spPr>
          <a:xfrm flipV="1">
            <a:off x="4338719" y="3252028"/>
            <a:ext cx="314377" cy="1407187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gyenes összekötő 45"/>
          <p:cNvCxnSpPr/>
          <p:nvPr/>
        </p:nvCxnSpPr>
        <p:spPr>
          <a:xfrm>
            <a:off x="4807210" y="1921508"/>
            <a:ext cx="587750" cy="3288166"/>
          </a:xfrm>
          <a:prstGeom prst="line">
            <a:avLst/>
          </a:prstGeom>
          <a:ln w="38100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Egyenes összekötő nyíllal 47"/>
          <p:cNvCxnSpPr/>
          <p:nvPr/>
        </p:nvCxnSpPr>
        <p:spPr>
          <a:xfrm flipV="1">
            <a:off x="5394960" y="3300803"/>
            <a:ext cx="655235" cy="1932320"/>
          </a:xfrm>
          <a:prstGeom prst="straightConnector1">
            <a:avLst/>
          </a:prstGeom>
          <a:ln w="38100">
            <a:solidFill>
              <a:srgbClr val="FFC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Egyenes összekötő 49"/>
          <p:cNvCxnSpPr/>
          <p:nvPr/>
        </p:nvCxnSpPr>
        <p:spPr>
          <a:xfrm>
            <a:off x="7051934" y="1872542"/>
            <a:ext cx="299302" cy="2300180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Egyenes összekötő nyíllal 51"/>
          <p:cNvCxnSpPr/>
          <p:nvPr/>
        </p:nvCxnSpPr>
        <p:spPr>
          <a:xfrm flipV="1">
            <a:off x="7349782" y="3252028"/>
            <a:ext cx="357387" cy="987605"/>
          </a:xfrm>
          <a:prstGeom prst="straightConnector1">
            <a:avLst/>
          </a:prstGeom>
          <a:ln w="38100">
            <a:solidFill>
              <a:srgbClr val="0070C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zövegdoboz 9"/>
          <p:cNvSpPr txBox="1"/>
          <p:nvPr/>
        </p:nvSpPr>
        <p:spPr>
          <a:xfrm>
            <a:off x="296123" y="1361936"/>
            <a:ext cx="7206973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hu-HU" b="1" dirty="0" err="1" smtClean="0"/>
              <a:t>Solidarity</a:t>
            </a:r>
            <a:r>
              <a:rPr lang="hu-HU" b="1" dirty="0" smtClean="0"/>
              <a:t>: </a:t>
            </a:r>
            <a:r>
              <a:rPr lang="hu-HU" b="1" dirty="0" err="1" smtClean="0"/>
              <a:t>the</a:t>
            </a:r>
            <a:r>
              <a:rPr lang="hu-HU" b="1" dirty="0" smtClean="0"/>
              <a:t> </a:t>
            </a:r>
            <a:r>
              <a:rPr lang="hu-HU" b="1" dirty="0" err="1" smtClean="0"/>
              <a:t>better</a:t>
            </a:r>
            <a:r>
              <a:rPr lang="hu-HU" b="1" dirty="0" smtClean="0"/>
              <a:t> </a:t>
            </a:r>
            <a:r>
              <a:rPr lang="hu-HU" b="1" dirty="0" err="1" smtClean="0"/>
              <a:t>ones</a:t>
            </a:r>
            <a:r>
              <a:rPr lang="hu-HU" b="1" dirty="0" smtClean="0"/>
              <a:t> </a:t>
            </a:r>
            <a:r>
              <a:rPr lang="hu-HU" b="1" dirty="0" err="1" smtClean="0"/>
              <a:t>help</a:t>
            </a:r>
            <a:r>
              <a:rPr lang="hu-HU" b="1" dirty="0" smtClean="0"/>
              <a:t> </a:t>
            </a:r>
            <a:r>
              <a:rPr lang="hu-HU" b="1" dirty="0" err="1" smtClean="0"/>
              <a:t>the</a:t>
            </a:r>
            <a:r>
              <a:rPr lang="hu-HU" b="1" dirty="0" smtClean="0"/>
              <a:t> </a:t>
            </a:r>
            <a:r>
              <a:rPr lang="hu-HU" b="1" dirty="0" err="1" smtClean="0"/>
              <a:t>weaker</a:t>
            </a:r>
            <a:r>
              <a:rPr lang="hu-HU" b="1" dirty="0" smtClean="0"/>
              <a:t>, </a:t>
            </a:r>
            <a:r>
              <a:rPr lang="hu-HU" b="1" dirty="0" err="1" smtClean="0"/>
              <a:t>so</a:t>
            </a:r>
            <a:r>
              <a:rPr lang="hu-HU" b="1" dirty="0" smtClean="0"/>
              <a:t> </a:t>
            </a:r>
            <a:r>
              <a:rPr lang="hu-HU" b="1" dirty="0" err="1" smtClean="0"/>
              <a:t>the</a:t>
            </a:r>
            <a:r>
              <a:rPr lang="hu-HU" b="1" dirty="0" smtClean="0"/>
              <a:t> </a:t>
            </a:r>
            <a:r>
              <a:rPr lang="hu-HU" b="1" dirty="0" err="1" smtClean="0"/>
              <a:t>group</a:t>
            </a:r>
            <a:r>
              <a:rPr lang="hu-HU" b="1" dirty="0" smtClean="0"/>
              <a:t> is more </a:t>
            </a:r>
            <a:r>
              <a:rPr lang="hu-HU" b="1" dirty="0" err="1" smtClean="0"/>
              <a:t>effective</a:t>
            </a:r>
            <a:endParaRPr lang="hu-HU" b="1" dirty="0"/>
          </a:p>
        </p:txBody>
      </p:sp>
      <p:sp>
        <p:nvSpPr>
          <p:cNvPr id="45" name="Szövegdoboz 44"/>
          <p:cNvSpPr txBox="1"/>
          <p:nvPr/>
        </p:nvSpPr>
        <p:spPr>
          <a:xfrm>
            <a:off x="1199559" y="5436983"/>
            <a:ext cx="7265002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hu-HU" b="1" dirty="0" smtClean="0"/>
              <a:t>Szolidaritás: a jobbak segítik a gyengébbet, ezért a csoport hatékonyabb</a:t>
            </a:r>
            <a:endParaRPr lang="hu-HU" b="1" dirty="0"/>
          </a:p>
        </p:txBody>
      </p:sp>
      <p:cxnSp>
        <p:nvCxnSpPr>
          <p:cNvPr id="47" name="Egyenes összekötő 46"/>
          <p:cNvCxnSpPr/>
          <p:nvPr/>
        </p:nvCxnSpPr>
        <p:spPr>
          <a:xfrm>
            <a:off x="5395810" y="2817730"/>
            <a:ext cx="499162" cy="2391045"/>
          </a:xfrm>
          <a:prstGeom prst="line">
            <a:avLst/>
          </a:prstGeom>
          <a:ln w="38100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Egyenes összekötő nyíllal 48"/>
          <p:cNvCxnSpPr/>
          <p:nvPr/>
        </p:nvCxnSpPr>
        <p:spPr>
          <a:xfrm flipV="1">
            <a:off x="5894972" y="3277354"/>
            <a:ext cx="778470" cy="1931421"/>
          </a:xfrm>
          <a:prstGeom prst="straightConnector1">
            <a:avLst/>
          </a:prstGeom>
          <a:ln w="38100">
            <a:solidFill>
              <a:srgbClr val="FFC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698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9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7" name="Szövegdoboz 26"/>
          <p:cNvSpPr txBox="1"/>
          <p:nvPr/>
        </p:nvSpPr>
        <p:spPr>
          <a:xfrm>
            <a:off x="-91127" y="280473"/>
            <a:ext cx="8134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>
                <a:latin typeface="Arial Black" panose="020B0A04020102020204" pitchFamily="34" charset="0"/>
              </a:rPr>
              <a:t>SOLIDARITY MAKES UNITY MORE EFFECTIVE</a:t>
            </a:r>
            <a:endParaRPr lang="hu-HU" b="1" dirty="0">
              <a:latin typeface="Arial Black" panose="020B0A04020102020204" pitchFamily="34" charset="0"/>
            </a:endParaRPr>
          </a:p>
        </p:txBody>
      </p:sp>
      <p:sp>
        <p:nvSpPr>
          <p:cNvPr id="28" name="Szabadkézi sokszög 27"/>
          <p:cNvSpPr/>
          <p:nvPr/>
        </p:nvSpPr>
        <p:spPr>
          <a:xfrm>
            <a:off x="986828" y="1744301"/>
            <a:ext cx="7396681" cy="3066107"/>
          </a:xfrm>
          <a:custGeom>
            <a:avLst/>
            <a:gdLst>
              <a:gd name="connsiteX0" fmla="*/ 0 w 7396681"/>
              <a:gd name="connsiteY0" fmla="*/ 2112475 h 3066107"/>
              <a:gd name="connsiteX1" fmla="*/ 534154 w 7396681"/>
              <a:gd name="connsiteY1" fmla="*/ 908364 h 3066107"/>
              <a:gd name="connsiteX2" fmla="*/ 1421394 w 7396681"/>
              <a:gd name="connsiteY2" fmla="*/ 754455 h 3066107"/>
              <a:gd name="connsiteX3" fmla="*/ 2127564 w 7396681"/>
              <a:gd name="connsiteY3" fmla="*/ 1605481 h 3066107"/>
              <a:gd name="connsiteX4" fmla="*/ 2906162 w 7396681"/>
              <a:gd name="connsiteY4" fmla="*/ 2637576 h 3066107"/>
              <a:gd name="connsiteX5" fmla="*/ 3702867 w 7396681"/>
              <a:gd name="connsiteY5" fmla="*/ 3054036 h 3066107"/>
              <a:gd name="connsiteX6" fmla="*/ 4734962 w 7396681"/>
              <a:gd name="connsiteY6" fmla="*/ 2565149 h 3066107"/>
              <a:gd name="connsiteX7" fmla="*/ 5223849 w 7396681"/>
              <a:gd name="connsiteY7" fmla="*/ 1641695 h 3066107"/>
              <a:gd name="connsiteX8" fmla="*/ 5423025 w 7396681"/>
              <a:gd name="connsiteY8" fmla="*/ 799723 h 3066107"/>
              <a:gd name="connsiteX9" fmla="*/ 5767057 w 7396681"/>
              <a:gd name="connsiteY9" fmla="*/ 247461 h 3066107"/>
              <a:gd name="connsiteX10" fmla="*/ 6319319 w 7396681"/>
              <a:gd name="connsiteY10" fmla="*/ 102606 h 3066107"/>
              <a:gd name="connsiteX11" fmla="*/ 6880633 w 7396681"/>
              <a:gd name="connsiteY11" fmla="*/ 863097 h 3066107"/>
              <a:gd name="connsiteX12" fmla="*/ 7161291 w 7396681"/>
              <a:gd name="connsiteY12" fmla="*/ 1813711 h 3066107"/>
              <a:gd name="connsiteX13" fmla="*/ 7396681 w 7396681"/>
              <a:gd name="connsiteY13" fmla="*/ 2882020 h 3066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396681" h="3066107">
                <a:moveTo>
                  <a:pt x="0" y="2112475"/>
                </a:moveTo>
                <a:cubicBezTo>
                  <a:pt x="148627" y="1623588"/>
                  <a:pt x="297255" y="1134701"/>
                  <a:pt x="534154" y="908364"/>
                </a:cubicBezTo>
                <a:cubicBezTo>
                  <a:pt x="771053" y="682027"/>
                  <a:pt x="1155826" y="638269"/>
                  <a:pt x="1421394" y="754455"/>
                </a:cubicBezTo>
                <a:cubicBezTo>
                  <a:pt x="1686962" y="870641"/>
                  <a:pt x="1880103" y="1291628"/>
                  <a:pt x="2127564" y="1605481"/>
                </a:cubicBezTo>
                <a:cubicBezTo>
                  <a:pt x="2375025" y="1919334"/>
                  <a:pt x="2643612" y="2396150"/>
                  <a:pt x="2906162" y="2637576"/>
                </a:cubicBezTo>
                <a:cubicBezTo>
                  <a:pt x="3168712" y="2879002"/>
                  <a:pt x="3398067" y="3066107"/>
                  <a:pt x="3702867" y="3054036"/>
                </a:cubicBezTo>
                <a:cubicBezTo>
                  <a:pt x="4007667" y="3041965"/>
                  <a:pt x="4481465" y="2800539"/>
                  <a:pt x="4734962" y="2565149"/>
                </a:cubicBezTo>
                <a:cubicBezTo>
                  <a:pt x="4988459" y="2329759"/>
                  <a:pt x="5109172" y="1935933"/>
                  <a:pt x="5223849" y="1641695"/>
                </a:cubicBezTo>
                <a:cubicBezTo>
                  <a:pt x="5338526" y="1347457"/>
                  <a:pt x="5332490" y="1032095"/>
                  <a:pt x="5423025" y="799723"/>
                </a:cubicBezTo>
                <a:cubicBezTo>
                  <a:pt x="5513560" y="567351"/>
                  <a:pt x="5617675" y="363647"/>
                  <a:pt x="5767057" y="247461"/>
                </a:cubicBezTo>
                <a:cubicBezTo>
                  <a:pt x="5916439" y="131275"/>
                  <a:pt x="6133723" y="0"/>
                  <a:pt x="6319319" y="102606"/>
                </a:cubicBezTo>
                <a:cubicBezTo>
                  <a:pt x="6504915" y="205212"/>
                  <a:pt x="6740304" y="577913"/>
                  <a:pt x="6880633" y="863097"/>
                </a:cubicBezTo>
                <a:cubicBezTo>
                  <a:pt x="7020962" y="1148281"/>
                  <a:pt x="7075283" y="1477224"/>
                  <a:pt x="7161291" y="1813711"/>
                </a:cubicBezTo>
                <a:cubicBezTo>
                  <a:pt x="7247299" y="2150198"/>
                  <a:pt x="7361976" y="2703969"/>
                  <a:pt x="7396681" y="2882020"/>
                </a:cubicBezTo>
              </a:path>
            </a:pathLst>
          </a:cu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30" name="Egyenes összekötő 29"/>
          <p:cNvCxnSpPr/>
          <p:nvPr/>
        </p:nvCxnSpPr>
        <p:spPr>
          <a:xfrm>
            <a:off x="669956" y="3277354"/>
            <a:ext cx="797610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Szabadkézi sokszög 30"/>
          <p:cNvSpPr/>
          <p:nvPr/>
        </p:nvSpPr>
        <p:spPr>
          <a:xfrm>
            <a:off x="2390114" y="1249378"/>
            <a:ext cx="6444559" cy="4066515"/>
          </a:xfrm>
          <a:custGeom>
            <a:avLst/>
            <a:gdLst>
              <a:gd name="connsiteX0" fmla="*/ 0 w 7396681"/>
              <a:gd name="connsiteY0" fmla="*/ 2112475 h 3066107"/>
              <a:gd name="connsiteX1" fmla="*/ 534154 w 7396681"/>
              <a:gd name="connsiteY1" fmla="*/ 908364 h 3066107"/>
              <a:gd name="connsiteX2" fmla="*/ 1421394 w 7396681"/>
              <a:gd name="connsiteY2" fmla="*/ 754455 h 3066107"/>
              <a:gd name="connsiteX3" fmla="*/ 2127564 w 7396681"/>
              <a:gd name="connsiteY3" fmla="*/ 1605481 h 3066107"/>
              <a:gd name="connsiteX4" fmla="*/ 2906162 w 7396681"/>
              <a:gd name="connsiteY4" fmla="*/ 2637576 h 3066107"/>
              <a:gd name="connsiteX5" fmla="*/ 3702867 w 7396681"/>
              <a:gd name="connsiteY5" fmla="*/ 3054036 h 3066107"/>
              <a:gd name="connsiteX6" fmla="*/ 4734962 w 7396681"/>
              <a:gd name="connsiteY6" fmla="*/ 2565149 h 3066107"/>
              <a:gd name="connsiteX7" fmla="*/ 5223849 w 7396681"/>
              <a:gd name="connsiteY7" fmla="*/ 1641695 h 3066107"/>
              <a:gd name="connsiteX8" fmla="*/ 5423025 w 7396681"/>
              <a:gd name="connsiteY8" fmla="*/ 799723 h 3066107"/>
              <a:gd name="connsiteX9" fmla="*/ 5767057 w 7396681"/>
              <a:gd name="connsiteY9" fmla="*/ 247461 h 3066107"/>
              <a:gd name="connsiteX10" fmla="*/ 6319319 w 7396681"/>
              <a:gd name="connsiteY10" fmla="*/ 102606 h 3066107"/>
              <a:gd name="connsiteX11" fmla="*/ 6880633 w 7396681"/>
              <a:gd name="connsiteY11" fmla="*/ 863097 h 3066107"/>
              <a:gd name="connsiteX12" fmla="*/ 7161291 w 7396681"/>
              <a:gd name="connsiteY12" fmla="*/ 1813711 h 3066107"/>
              <a:gd name="connsiteX13" fmla="*/ 7396681 w 7396681"/>
              <a:gd name="connsiteY13" fmla="*/ 2882020 h 3066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396681" h="3066107">
                <a:moveTo>
                  <a:pt x="0" y="2112475"/>
                </a:moveTo>
                <a:cubicBezTo>
                  <a:pt x="148627" y="1623588"/>
                  <a:pt x="297255" y="1134701"/>
                  <a:pt x="534154" y="908364"/>
                </a:cubicBezTo>
                <a:cubicBezTo>
                  <a:pt x="771053" y="682027"/>
                  <a:pt x="1155826" y="638269"/>
                  <a:pt x="1421394" y="754455"/>
                </a:cubicBezTo>
                <a:cubicBezTo>
                  <a:pt x="1686962" y="870641"/>
                  <a:pt x="1880103" y="1291628"/>
                  <a:pt x="2127564" y="1605481"/>
                </a:cubicBezTo>
                <a:cubicBezTo>
                  <a:pt x="2375025" y="1919334"/>
                  <a:pt x="2643612" y="2396150"/>
                  <a:pt x="2906162" y="2637576"/>
                </a:cubicBezTo>
                <a:cubicBezTo>
                  <a:pt x="3168712" y="2879002"/>
                  <a:pt x="3398067" y="3066107"/>
                  <a:pt x="3702867" y="3054036"/>
                </a:cubicBezTo>
                <a:cubicBezTo>
                  <a:pt x="4007667" y="3041965"/>
                  <a:pt x="4481465" y="2800539"/>
                  <a:pt x="4734962" y="2565149"/>
                </a:cubicBezTo>
                <a:cubicBezTo>
                  <a:pt x="4988459" y="2329759"/>
                  <a:pt x="5109172" y="1935933"/>
                  <a:pt x="5223849" y="1641695"/>
                </a:cubicBezTo>
                <a:cubicBezTo>
                  <a:pt x="5338526" y="1347457"/>
                  <a:pt x="5332490" y="1032095"/>
                  <a:pt x="5423025" y="799723"/>
                </a:cubicBezTo>
                <a:cubicBezTo>
                  <a:pt x="5513560" y="567351"/>
                  <a:pt x="5617675" y="363647"/>
                  <a:pt x="5767057" y="247461"/>
                </a:cubicBezTo>
                <a:cubicBezTo>
                  <a:pt x="5916439" y="131275"/>
                  <a:pt x="6133723" y="0"/>
                  <a:pt x="6319319" y="102606"/>
                </a:cubicBezTo>
                <a:cubicBezTo>
                  <a:pt x="6504915" y="205212"/>
                  <a:pt x="6740304" y="577913"/>
                  <a:pt x="6880633" y="863097"/>
                </a:cubicBezTo>
                <a:cubicBezTo>
                  <a:pt x="7020962" y="1148281"/>
                  <a:pt x="7075283" y="1477224"/>
                  <a:pt x="7161291" y="1813711"/>
                </a:cubicBezTo>
                <a:cubicBezTo>
                  <a:pt x="7247299" y="2150198"/>
                  <a:pt x="7361976" y="2703969"/>
                  <a:pt x="7396681" y="2882020"/>
                </a:cubicBezTo>
              </a:path>
            </a:pathLst>
          </a:cu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2" name="Szabadkézi sokszög 31"/>
          <p:cNvSpPr/>
          <p:nvPr/>
        </p:nvSpPr>
        <p:spPr>
          <a:xfrm flipV="1">
            <a:off x="1428939" y="2780922"/>
            <a:ext cx="7396681" cy="1519473"/>
          </a:xfrm>
          <a:custGeom>
            <a:avLst/>
            <a:gdLst>
              <a:gd name="connsiteX0" fmla="*/ 0 w 7396681"/>
              <a:gd name="connsiteY0" fmla="*/ 2112475 h 3066107"/>
              <a:gd name="connsiteX1" fmla="*/ 534154 w 7396681"/>
              <a:gd name="connsiteY1" fmla="*/ 908364 h 3066107"/>
              <a:gd name="connsiteX2" fmla="*/ 1421394 w 7396681"/>
              <a:gd name="connsiteY2" fmla="*/ 754455 h 3066107"/>
              <a:gd name="connsiteX3" fmla="*/ 2127564 w 7396681"/>
              <a:gd name="connsiteY3" fmla="*/ 1605481 h 3066107"/>
              <a:gd name="connsiteX4" fmla="*/ 2906162 w 7396681"/>
              <a:gd name="connsiteY4" fmla="*/ 2637576 h 3066107"/>
              <a:gd name="connsiteX5" fmla="*/ 3702867 w 7396681"/>
              <a:gd name="connsiteY5" fmla="*/ 3054036 h 3066107"/>
              <a:gd name="connsiteX6" fmla="*/ 4734962 w 7396681"/>
              <a:gd name="connsiteY6" fmla="*/ 2565149 h 3066107"/>
              <a:gd name="connsiteX7" fmla="*/ 5223849 w 7396681"/>
              <a:gd name="connsiteY7" fmla="*/ 1641695 h 3066107"/>
              <a:gd name="connsiteX8" fmla="*/ 5423025 w 7396681"/>
              <a:gd name="connsiteY8" fmla="*/ 799723 h 3066107"/>
              <a:gd name="connsiteX9" fmla="*/ 5767057 w 7396681"/>
              <a:gd name="connsiteY9" fmla="*/ 247461 h 3066107"/>
              <a:gd name="connsiteX10" fmla="*/ 6319319 w 7396681"/>
              <a:gd name="connsiteY10" fmla="*/ 102606 h 3066107"/>
              <a:gd name="connsiteX11" fmla="*/ 6880633 w 7396681"/>
              <a:gd name="connsiteY11" fmla="*/ 863097 h 3066107"/>
              <a:gd name="connsiteX12" fmla="*/ 7161291 w 7396681"/>
              <a:gd name="connsiteY12" fmla="*/ 1813711 h 3066107"/>
              <a:gd name="connsiteX13" fmla="*/ 7396681 w 7396681"/>
              <a:gd name="connsiteY13" fmla="*/ 2882020 h 3066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396681" h="3066107">
                <a:moveTo>
                  <a:pt x="0" y="2112475"/>
                </a:moveTo>
                <a:cubicBezTo>
                  <a:pt x="148627" y="1623588"/>
                  <a:pt x="297255" y="1134701"/>
                  <a:pt x="534154" y="908364"/>
                </a:cubicBezTo>
                <a:cubicBezTo>
                  <a:pt x="771053" y="682027"/>
                  <a:pt x="1155826" y="638269"/>
                  <a:pt x="1421394" y="754455"/>
                </a:cubicBezTo>
                <a:cubicBezTo>
                  <a:pt x="1686962" y="870641"/>
                  <a:pt x="1880103" y="1291628"/>
                  <a:pt x="2127564" y="1605481"/>
                </a:cubicBezTo>
                <a:cubicBezTo>
                  <a:pt x="2375025" y="1919334"/>
                  <a:pt x="2643612" y="2396150"/>
                  <a:pt x="2906162" y="2637576"/>
                </a:cubicBezTo>
                <a:cubicBezTo>
                  <a:pt x="3168712" y="2879002"/>
                  <a:pt x="3398067" y="3066107"/>
                  <a:pt x="3702867" y="3054036"/>
                </a:cubicBezTo>
                <a:cubicBezTo>
                  <a:pt x="4007667" y="3041965"/>
                  <a:pt x="4481465" y="2800539"/>
                  <a:pt x="4734962" y="2565149"/>
                </a:cubicBezTo>
                <a:cubicBezTo>
                  <a:pt x="4988459" y="2329759"/>
                  <a:pt x="5109172" y="1935933"/>
                  <a:pt x="5223849" y="1641695"/>
                </a:cubicBezTo>
                <a:cubicBezTo>
                  <a:pt x="5338526" y="1347457"/>
                  <a:pt x="5332490" y="1032095"/>
                  <a:pt x="5423025" y="799723"/>
                </a:cubicBezTo>
                <a:cubicBezTo>
                  <a:pt x="5513560" y="567351"/>
                  <a:pt x="5617675" y="363647"/>
                  <a:pt x="5767057" y="247461"/>
                </a:cubicBezTo>
                <a:cubicBezTo>
                  <a:pt x="5916439" y="131275"/>
                  <a:pt x="6133723" y="0"/>
                  <a:pt x="6319319" y="102606"/>
                </a:cubicBezTo>
                <a:cubicBezTo>
                  <a:pt x="6504915" y="205212"/>
                  <a:pt x="6740304" y="577913"/>
                  <a:pt x="6880633" y="863097"/>
                </a:cubicBezTo>
                <a:cubicBezTo>
                  <a:pt x="7020962" y="1148281"/>
                  <a:pt x="7075283" y="1477224"/>
                  <a:pt x="7161291" y="1813711"/>
                </a:cubicBezTo>
                <a:cubicBezTo>
                  <a:pt x="7247299" y="2150198"/>
                  <a:pt x="7361976" y="2703969"/>
                  <a:pt x="7396681" y="2882020"/>
                </a:cubicBezTo>
              </a:path>
            </a:pathLst>
          </a:custGeom>
          <a:ln w="762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3" name="Szabadkézi sokszög 32"/>
          <p:cNvSpPr/>
          <p:nvPr/>
        </p:nvSpPr>
        <p:spPr>
          <a:xfrm rot="11031279">
            <a:off x="1539112" y="1833072"/>
            <a:ext cx="6042373" cy="3066107"/>
          </a:xfrm>
          <a:custGeom>
            <a:avLst/>
            <a:gdLst>
              <a:gd name="connsiteX0" fmla="*/ 0 w 7396681"/>
              <a:gd name="connsiteY0" fmla="*/ 2112475 h 3066107"/>
              <a:gd name="connsiteX1" fmla="*/ 534154 w 7396681"/>
              <a:gd name="connsiteY1" fmla="*/ 908364 h 3066107"/>
              <a:gd name="connsiteX2" fmla="*/ 1421394 w 7396681"/>
              <a:gd name="connsiteY2" fmla="*/ 754455 h 3066107"/>
              <a:gd name="connsiteX3" fmla="*/ 2127564 w 7396681"/>
              <a:gd name="connsiteY3" fmla="*/ 1605481 h 3066107"/>
              <a:gd name="connsiteX4" fmla="*/ 2906162 w 7396681"/>
              <a:gd name="connsiteY4" fmla="*/ 2637576 h 3066107"/>
              <a:gd name="connsiteX5" fmla="*/ 3702867 w 7396681"/>
              <a:gd name="connsiteY5" fmla="*/ 3054036 h 3066107"/>
              <a:gd name="connsiteX6" fmla="*/ 4734962 w 7396681"/>
              <a:gd name="connsiteY6" fmla="*/ 2565149 h 3066107"/>
              <a:gd name="connsiteX7" fmla="*/ 5223849 w 7396681"/>
              <a:gd name="connsiteY7" fmla="*/ 1641695 h 3066107"/>
              <a:gd name="connsiteX8" fmla="*/ 5423025 w 7396681"/>
              <a:gd name="connsiteY8" fmla="*/ 799723 h 3066107"/>
              <a:gd name="connsiteX9" fmla="*/ 5767057 w 7396681"/>
              <a:gd name="connsiteY9" fmla="*/ 247461 h 3066107"/>
              <a:gd name="connsiteX10" fmla="*/ 6319319 w 7396681"/>
              <a:gd name="connsiteY10" fmla="*/ 102606 h 3066107"/>
              <a:gd name="connsiteX11" fmla="*/ 6880633 w 7396681"/>
              <a:gd name="connsiteY11" fmla="*/ 863097 h 3066107"/>
              <a:gd name="connsiteX12" fmla="*/ 7161291 w 7396681"/>
              <a:gd name="connsiteY12" fmla="*/ 1813711 h 3066107"/>
              <a:gd name="connsiteX13" fmla="*/ 7396681 w 7396681"/>
              <a:gd name="connsiteY13" fmla="*/ 2882020 h 3066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396681" h="3066107">
                <a:moveTo>
                  <a:pt x="0" y="2112475"/>
                </a:moveTo>
                <a:cubicBezTo>
                  <a:pt x="148627" y="1623588"/>
                  <a:pt x="297255" y="1134701"/>
                  <a:pt x="534154" y="908364"/>
                </a:cubicBezTo>
                <a:cubicBezTo>
                  <a:pt x="771053" y="682027"/>
                  <a:pt x="1155826" y="638269"/>
                  <a:pt x="1421394" y="754455"/>
                </a:cubicBezTo>
                <a:cubicBezTo>
                  <a:pt x="1686962" y="870641"/>
                  <a:pt x="1880103" y="1291628"/>
                  <a:pt x="2127564" y="1605481"/>
                </a:cubicBezTo>
                <a:cubicBezTo>
                  <a:pt x="2375025" y="1919334"/>
                  <a:pt x="2643612" y="2396150"/>
                  <a:pt x="2906162" y="2637576"/>
                </a:cubicBezTo>
                <a:cubicBezTo>
                  <a:pt x="3168712" y="2879002"/>
                  <a:pt x="3398067" y="3066107"/>
                  <a:pt x="3702867" y="3054036"/>
                </a:cubicBezTo>
                <a:cubicBezTo>
                  <a:pt x="4007667" y="3041965"/>
                  <a:pt x="4481465" y="2800539"/>
                  <a:pt x="4734962" y="2565149"/>
                </a:cubicBezTo>
                <a:cubicBezTo>
                  <a:pt x="4988459" y="2329759"/>
                  <a:pt x="5109172" y="1935933"/>
                  <a:pt x="5223849" y="1641695"/>
                </a:cubicBezTo>
                <a:cubicBezTo>
                  <a:pt x="5338526" y="1347457"/>
                  <a:pt x="5332490" y="1032095"/>
                  <a:pt x="5423025" y="799723"/>
                </a:cubicBezTo>
                <a:cubicBezTo>
                  <a:pt x="5513560" y="567351"/>
                  <a:pt x="5617675" y="363647"/>
                  <a:pt x="5767057" y="247461"/>
                </a:cubicBezTo>
                <a:cubicBezTo>
                  <a:pt x="5916439" y="131275"/>
                  <a:pt x="6133723" y="0"/>
                  <a:pt x="6319319" y="102606"/>
                </a:cubicBezTo>
                <a:cubicBezTo>
                  <a:pt x="6504915" y="205212"/>
                  <a:pt x="6740304" y="577913"/>
                  <a:pt x="6880633" y="863097"/>
                </a:cubicBezTo>
                <a:cubicBezTo>
                  <a:pt x="7020962" y="1148281"/>
                  <a:pt x="7075283" y="1477224"/>
                  <a:pt x="7161291" y="1813711"/>
                </a:cubicBezTo>
                <a:cubicBezTo>
                  <a:pt x="7247299" y="2150198"/>
                  <a:pt x="7361976" y="2703969"/>
                  <a:pt x="7396681" y="2882020"/>
                </a:cubicBezTo>
              </a:path>
            </a:pathLst>
          </a:custGeom>
          <a:ln w="762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35" name="Egyenes összekötő nyíllal 34"/>
          <p:cNvCxnSpPr/>
          <p:nvPr/>
        </p:nvCxnSpPr>
        <p:spPr>
          <a:xfrm flipV="1">
            <a:off x="724277" y="1204111"/>
            <a:ext cx="63374" cy="461726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Szövegdoboz 35"/>
          <p:cNvSpPr txBox="1"/>
          <p:nvPr/>
        </p:nvSpPr>
        <p:spPr>
          <a:xfrm>
            <a:off x="235390" y="805758"/>
            <a:ext cx="23662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err="1" smtClean="0"/>
              <a:t>Eventual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capabilities</a:t>
            </a:r>
            <a:endParaRPr lang="hu-HU" sz="2000" b="1" dirty="0"/>
          </a:p>
        </p:txBody>
      </p:sp>
      <p:sp>
        <p:nvSpPr>
          <p:cNvPr id="37" name="Szövegdoboz 36"/>
          <p:cNvSpPr txBox="1"/>
          <p:nvPr/>
        </p:nvSpPr>
        <p:spPr>
          <a:xfrm>
            <a:off x="251988" y="5856083"/>
            <a:ext cx="31194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Éppen aktuális képességek</a:t>
            </a:r>
            <a:endParaRPr lang="hu-HU" sz="2000" b="1" dirty="0">
              <a:solidFill>
                <a:srgbClr val="0070C0"/>
              </a:solidFill>
            </a:endParaRPr>
          </a:p>
        </p:txBody>
      </p:sp>
      <p:cxnSp>
        <p:nvCxnSpPr>
          <p:cNvPr id="11" name="Egyenes összekötő 10"/>
          <p:cNvCxnSpPr>
            <a:endCxn id="33" idx="10"/>
          </p:cNvCxnSpPr>
          <p:nvPr/>
        </p:nvCxnSpPr>
        <p:spPr>
          <a:xfrm>
            <a:off x="2032000" y="2438400"/>
            <a:ext cx="295894" cy="2211001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Egyenes összekötő nyíllal 15"/>
          <p:cNvCxnSpPr/>
          <p:nvPr/>
        </p:nvCxnSpPr>
        <p:spPr>
          <a:xfrm flipV="1">
            <a:off x="2326752" y="3277354"/>
            <a:ext cx="122423" cy="1364258"/>
          </a:xfrm>
          <a:prstGeom prst="straightConnector1">
            <a:avLst/>
          </a:prstGeom>
          <a:ln w="38100">
            <a:solidFill>
              <a:srgbClr val="00B05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Egyenes összekötő 37"/>
          <p:cNvCxnSpPr/>
          <p:nvPr/>
        </p:nvCxnSpPr>
        <p:spPr>
          <a:xfrm>
            <a:off x="2621114" y="2911259"/>
            <a:ext cx="122813" cy="1046391"/>
          </a:xfrm>
          <a:prstGeom prst="line">
            <a:avLst/>
          </a:prstGeom>
          <a:ln w="38100">
            <a:solidFill>
              <a:srgbClr val="FFC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Egyenes összekötő nyíllal 39"/>
          <p:cNvCxnSpPr/>
          <p:nvPr/>
        </p:nvCxnSpPr>
        <p:spPr>
          <a:xfrm flipV="1">
            <a:off x="2752778" y="3228533"/>
            <a:ext cx="92385" cy="730950"/>
          </a:xfrm>
          <a:prstGeom prst="straightConnector1">
            <a:avLst/>
          </a:prstGeom>
          <a:ln w="38100">
            <a:solidFill>
              <a:srgbClr val="0070C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Egyenes összekötő 41"/>
          <p:cNvCxnSpPr/>
          <p:nvPr/>
        </p:nvCxnSpPr>
        <p:spPr>
          <a:xfrm>
            <a:off x="3976055" y="2160946"/>
            <a:ext cx="370335" cy="2488455"/>
          </a:xfrm>
          <a:prstGeom prst="line">
            <a:avLst/>
          </a:prstGeom>
          <a:ln w="38100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gyenes összekötő nyíllal 43"/>
          <p:cNvCxnSpPr/>
          <p:nvPr/>
        </p:nvCxnSpPr>
        <p:spPr>
          <a:xfrm flipV="1">
            <a:off x="4338719" y="3252028"/>
            <a:ext cx="314377" cy="1407187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gyenes összekötő 45"/>
          <p:cNvCxnSpPr/>
          <p:nvPr/>
        </p:nvCxnSpPr>
        <p:spPr>
          <a:xfrm>
            <a:off x="4807210" y="1921508"/>
            <a:ext cx="587750" cy="3288166"/>
          </a:xfrm>
          <a:prstGeom prst="line">
            <a:avLst/>
          </a:prstGeom>
          <a:ln w="38100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Egyenes összekötő nyíllal 47"/>
          <p:cNvCxnSpPr/>
          <p:nvPr/>
        </p:nvCxnSpPr>
        <p:spPr>
          <a:xfrm flipV="1">
            <a:off x="5394960" y="3300803"/>
            <a:ext cx="655235" cy="1932320"/>
          </a:xfrm>
          <a:prstGeom prst="straightConnector1">
            <a:avLst/>
          </a:prstGeom>
          <a:ln w="38100">
            <a:solidFill>
              <a:srgbClr val="FFC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Egyenes összekötő 49"/>
          <p:cNvCxnSpPr/>
          <p:nvPr/>
        </p:nvCxnSpPr>
        <p:spPr>
          <a:xfrm>
            <a:off x="7051934" y="1872542"/>
            <a:ext cx="299302" cy="2300180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Egyenes összekötő nyíllal 51"/>
          <p:cNvCxnSpPr/>
          <p:nvPr/>
        </p:nvCxnSpPr>
        <p:spPr>
          <a:xfrm flipV="1">
            <a:off x="7349782" y="3252028"/>
            <a:ext cx="357387" cy="987605"/>
          </a:xfrm>
          <a:prstGeom prst="straightConnector1">
            <a:avLst/>
          </a:prstGeom>
          <a:ln w="38100">
            <a:solidFill>
              <a:srgbClr val="0070C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zövegdoboz 9"/>
          <p:cNvSpPr txBox="1"/>
          <p:nvPr/>
        </p:nvSpPr>
        <p:spPr>
          <a:xfrm>
            <a:off x="296123" y="1361936"/>
            <a:ext cx="7206973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hu-HU" b="1" dirty="0" err="1" smtClean="0"/>
              <a:t>Solidarity</a:t>
            </a:r>
            <a:r>
              <a:rPr lang="hu-HU" b="1" dirty="0" smtClean="0"/>
              <a:t>: </a:t>
            </a:r>
            <a:r>
              <a:rPr lang="hu-HU" b="1" dirty="0" err="1" smtClean="0"/>
              <a:t>the</a:t>
            </a:r>
            <a:r>
              <a:rPr lang="hu-HU" b="1" dirty="0" smtClean="0"/>
              <a:t> </a:t>
            </a:r>
            <a:r>
              <a:rPr lang="hu-HU" b="1" dirty="0" err="1" smtClean="0"/>
              <a:t>better</a:t>
            </a:r>
            <a:r>
              <a:rPr lang="hu-HU" b="1" dirty="0" smtClean="0"/>
              <a:t> </a:t>
            </a:r>
            <a:r>
              <a:rPr lang="hu-HU" b="1" dirty="0" err="1" smtClean="0"/>
              <a:t>ones</a:t>
            </a:r>
            <a:r>
              <a:rPr lang="hu-HU" b="1" dirty="0" smtClean="0"/>
              <a:t> </a:t>
            </a:r>
            <a:r>
              <a:rPr lang="hu-HU" b="1" dirty="0" err="1" smtClean="0"/>
              <a:t>help</a:t>
            </a:r>
            <a:r>
              <a:rPr lang="hu-HU" b="1" dirty="0" smtClean="0"/>
              <a:t> </a:t>
            </a:r>
            <a:r>
              <a:rPr lang="hu-HU" b="1" dirty="0" err="1" smtClean="0"/>
              <a:t>the</a:t>
            </a:r>
            <a:r>
              <a:rPr lang="hu-HU" b="1" dirty="0" smtClean="0"/>
              <a:t> </a:t>
            </a:r>
            <a:r>
              <a:rPr lang="hu-HU" b="1" dirty="0" err="1" smtClean="0"/>
              <a:t>weaker</a:t>
            </a:r>
            <a:r>
              <a:rPr lang="hu-HU" b="1" dirty="0" smtClean="0"/>
              <a:t>, </a:t>
            </a:r>
            <a:r>
              <a:rPr lang="hu-HU" b="1" dirty="0" err="1" smtClean="0"/>
              <a:t>so</a:t>
            </a:r>
            <a:r>
              <a:rPr lang="hu-HU" b="1" dirty="0" smtClean="0"/>
              <a:t> </a:t>
            </a:r>
            <a:r>
              <a:rPr lang="hu-HU" b="1" dirty="0" err="1" smtClean="0"/>
              <a:t>the</a:t>
            </a:r>
            <a:r>
              <a:rPr lang="hu-HU" b="1" dirty="0" smtClean="0"/>
              <a:t> </a:t>
            </a:r>
            <a:r>
              <a:rPr lang="hu-HU" b="1" dirty="0" err="1" smtClean="0"/>
              <a:t>group</a:t>
            </a:r>
            <a:r>
              <a:rPr lang="hu-HU" b="1" dirty="0" smtClean="0"/>
              <a:t> is more </a:t>
            </a:r>
            <a:r>
              <a:rPr lang="hu-HU" b="1" dirty="0" err="1" smtClean="0"/>
              <a:t>effective</a:t>
            </a:r>
            <a:endParaRPr lang="hu-HU" b="1" dirty="0"/>
          </a:p>
        </p:txBody>
      </p:sp>
      <p:sp>
        <p:nvSpPr>
          <p:cNvPr id="45" name="Szövegdoboz 44"/>
          <p:cNvSpPr txBox="1"/>
          <p:nvPr/>
        </p:nvSpPr>
        <p:spPr>
          <a:xfrm>
            <a:off x="1199559" y="5436983"/>
            <a:ext cx="7265002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0070C0"/>
                </a:solidFill>
              </a:rPr>
              <a:t>Szolidaritás: a jobbak segítik a gyengébbet, ezért a csoport hatékonyabb</a:t>
            </a:r>
            <a:endParaRPr lang="hu-HU" b="1" dirty="0">
              <a:solidFill>
                <a:srgbClr val="0070C0"/>
              </a:solidFill>
            </a:endParaRPr>
          </a:p>
        </p:txBody>
      </p:sp>
      <p:cxnSp>
        <p:nvCxnSpPr>
          <p:cNvPr id="47" name="Egyenes összekötő 46"/>
          <p:cNvCxnSpPr/>
          <p:nvPr/>
        </p:nvCxnSpPr>
        <p:spPr>
          <a:xfrm>
            <a:off x="5395810" y="2817730"/>
            <a:ext cx="499162" cy="2391045"/>
          </a:xfrm>
          <a:prstGeom prst="line">
            <a:avLst/>
          </a:prstGeom>
          <a:ln w="38100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Egyenes összekötő nyíllal 48"/>
          <p:cNvCxnSpPr/>
          <p:nvPr/>
        </p:nvCxnSpPr>
        <p:spPr>
          <a:xfrm flipV="1">
            <a:off x="5894972" y="3277354"/>
            <a:ext cx="778470" cy="1931421"/>
          </a:xfrm>
          <a:prstGeom prst="straightConnector1">
            <a:avLst/>
          </a:prstGeom>
          <a:ln w="38100">
            <a:solidFill>
              <a:srgbClr val="FFC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zövegdoboz 14"/>
          <p:cNvSpPr txBox="1"/>
          <p:nvPr/>
        </p:nvSpPr>
        <p:spPr>
          <a:xfrm>
            <a:off x="2142793" y="2173017"/>
            <a:ext cx="5020605" cy="46166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hu-HU" sz="2400" b="1" dirty="0" err="1" smtClean="0"/>
              <a:t>Help</a:t>
            </a:r>
            <a:r>
              <a:rPr lang="hu-HU" sz="2400" b="1" dirty="0" smtClean="0"/>
              <a:t> – </a:t>
            </a:r>
            <a:r>
              <a:rPr lang="hu-HU" sz="2400" b="1" dirty="0" err="1" smtClean="0"/>
              <a:t>for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money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or</a:t>
            </a:r>
            <a:r>
              <a:rPr lang="hu-HU" sz="2400" b="1" dirty="0" smtClean="0"/>
              <a:t> free of </a:t>
            </a:r>
            <a:r>
              <a:rPr lang="hu-HU" sz="2400" b="1" dirty="0" err="1" smtClean="0"/>
              <a:t>charge</a:t>
            </a:r>
            <a:r>
              <a:rPr lang="hu-HU" sz="2400" b="1" dirty="0" smtClean="0"/>
              <a:t>…?!</a:t>
            </a:r>
            <a:endParaRPr lang="hu-HU" sz="2400" b="1" dirty="0"/>
          </a:p>
        </p:txBody>
      </p:sp>
      <p:sp>
        <p:nvSpPr>
          <p:cNvPr id="51" name="Szövegdoboz 50"/>
          <p:cNvSpPr txBox="1"/>
          <p:nvPr/>
        </p:nvSpPr>
        <p:spPr>
          <a:xfrm>
            <a:off x="2142793" y="4580626"/>
            <a:ext cx="4961230" cy="46166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hu-HU" sz="2400" b="1" dirty="0" smtClean="0">
                <a:solidFill>
                  <a:srgbClr val="0070C0"/>
                </a:solidFill>
              </a:rPr>
              <a:t>Kell fizetni a segítségért vagy nem…?!</a:t>
            </a:r>
            <a:endParaRPr lang="hu-HU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7215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16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7" name="Szövegdoboz 26"/>
          <p:cNvSpPr txBox="1"/>
          <p:nvPr/>
        </p:nvSpPr>
        <p:spPr>
          <a:xfrm>
            <a:off x="-91127" y="280473"/>
            <a:ext cx="8134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>
                <a:latin typeface="Arial Black" panose="020B0A04020102020204" pitchFamily="34" charset="0"/>
              </a:rPr>
              <a:t>SOLIDARITY MAKES UNITY MORE EFFECTIVE</a:t>
            </a:r>
            <a:endParaRPr lang="hu-HU" b="1" dirty="0">
              <a:latin typeface="Arial Black" panose="020B0A04020102020204" pitchFamily="34" charset="0"/>
            </a:endParaRPr>
          </a:p>
        </p:txBody>
      </p:sp>
      <p:sp>
        <p:nvSpPr>
          <p:cNvPr id="9" name="Szövegdoboz 8"/>
          <p:cNvSpPr txBox="1"/>
          <p:nvPr/>
        </p:nvSpPr>
        <p:spPr>
          <a:xfrm>
            <a:off x="1892935" y="1118208"/>
            <a:ext cx="44092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Is </a:t>
            </a:r>
            <a:r>
              <a:rPr lang="hu-HU" sz="2000" b="1" dirty="0" err="1" smtClean="0"/>
              <a:t>it</a:t>
            </a:r>
            <a:r>
              <a:rPr lang="hu-HU" sz="2000" b="1" dirty="0" smtClean="0"/>
              <a:t> a </a:t>
            </a:r>
            <a:r>
              <a:rPr lang="hu-HU" sz="2000" b="1" dirty="0" err="1" smtClean="0"/>
              <a:t>solidarity</a:t>
            </a:r>
            <a:r>
              <a:rPr lang="hu-HU" sz="2000" b="1" dirty="0" smtClean="0"/>
              <a:t>, </a:t>
            </a:r>
            <a:r>
              <a:rPr lang="hu-HU" sz="2000" b="1" dirty="0" err="1" smtClean="0"/>
              <a:t>if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we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have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to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pay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for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it</a:t>
            </a:r>
            <a:r>
              <a:rPr lang="hu-HU" sz="2000" b="1" dirty="0" smtClean="0"/>
              <a:t>?</a:t>
            </a:r>
            <a:endParaRPr lang="hu-HU" sz="2000" b="1" dirty="0"/>
          </a:p>
        </p:txBody>
      </p:sp>
      <p:sp>
        <p:nvSpPr>
          <p:cNvPr id="26" name="Szövegdoboz 25"/>
          <p:cNvSpPr txBox="1"/>
          <p:nvPr/>
        </p:nvSpPr>
        <p:spPr>
          <a:xfrm>
            <a:off x="1933908" y="3922368"/>
            <a:ext cx="43273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Szolidaritás-e az, amiért fizetnünk kell?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443542" y="1825413"/>
            <a:ext cx="800001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b="1" dirty="0" err="1" smtClean="0"/>
              <a:t>We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do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not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speak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Spanish</a:t>
            </a:r>
            <a:r>
              <a:rPr lang="hu-HU" sz="2000" b="1" dirty="0" smtClean="0"/>
              <a:t>. </a:t>
            </a:r>
            <a:r>
              <a:rPr lang="hu-HU" sz="2000" b="1" dirty="0" err="1" smtClean="0">
                <a:solidFill>
                  <a:srgbClr val="FF0000"/>
                </a:solidFill>
              </a:rPr>
              <a:t>We</a:t>
            </a:r>
            <a:r>
              <a:rPr lang="hu-HU" sz="2000" b="1" dirty="0" smtClean="0">
                <a:solidFill>
                  <a:srgbClr val="FF0000"/>
                </a:solidFill>
              </a:rPr>
              <a:t> </a:t>
            </a:r>
            <a:r>
              <a:rPr lang="hu-HU" sz="2000" b="1" dirty="0" err="1" smtClean="0">
                <a:solidFill>
                  <a:srgbClr val="FF0000"/>
                </a:solidFill>
              </a:rPr>
              <a:t>pay</a:t>
            </a:r>
            <a:r>
              <a:rPr lang="hu-HU" sz="2000" b="1" dirty="0" smtClean="0">
                <a:solidFill>
                  <a:srgbClr val="FF0000"/>
                </a:solidFill>
              </a:rPr>
              <a:t> </a:t>
            </a:r>
            <a:r>
              <a:rPr lang="hu-HU" sz="2000" b="1" dirty="0" err="1" smtClean="0">
                <a:solidFill>
                  <a:srgbClr val="FF0000"/>
                </a:solidFill>
              </a:rPr>
              <a:t>for</a:t>
            </a:r>
            <a:r>
              <a:rPr lang="hu-HU" sz="2000" b="1" dirty="0" smtClean="0">
                <a:solidFill>
                  <a:srgbClr val="FF0000"/>
                </a:solidFill>
              </a:rPr>
              <a:t> a </a:t>
            </a:r>
            <a:r>
              <a:rPr lang="hu-HU" sz="2000" b="1" dirty="0" err="1" smtClean="0">
                <a:solidFill>
                  <a:srgbClr val="FF0000"/>
                </a:solidFill>
              </a:rPr>
              <a:t>translator</a:t>
            </a:r>
            <a:r>
              <a:rPr lang="hu-HU" sz="2000" b="1" dirty="0" smtClean="0">
                <a:solidFill>
                  <a:srgbClr val="FF0000"/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b="1" dirty="0" err="1" smtClean="0"/>
              <a:t>Ours</a:t>
            </a:r>
            <a:r>
              <a:rPr lang="hu-HU" sz="2000" b="1" dirty="0" smtClean="0"/>
              <a:t> is a </a:t>
            </a:r>
            <a:r>
              <a:rPr lang="hu-HU" sz="2000" b="1" dirty="0" err="1" smtClean="0"/>
              <a:t>production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company</a:t>
            </a:r>
            <a:r>
              <a:rPr lang="hu-HU" sz="2000" b="1" dirty="0" smtClean="0"/>
              <a:t>. </a:t>
            </a:r>
            <a:r>
              <a:rPr lang="hu-HU" sz="2000" b="1" dirty="0" err="1" smtClean="0">
                <a:solidFill>
                  <a:srgbClr val="FF0000"/>
                </a:solidFill>
              </a:rPr>
              <a:t>We</a:t>
            </a:r>
            <a:r>
              <a:rPr lang="hu-HU" sz="2000" b="1" dirty="0" smtClean="0">
                <a:solidFill>
                  <a:srgbClr val="FF0000"/>
                </a:solidFill>
              </a:rPr>
              <a:t> </a:t>
            </a:r>
            <a:r>
              <a:rPr lang="hu-HU" sz="2000" b="1" dirty="0" err="1" smtClean="0">
                <a:solidFill>
                  <a:srgbClr val="FF0000"/>
                </a:solidFill>
              </a:rPr>
              <a:t>pay</a:t>
            </a:r>
            <a:r>
              <a:rPr lang="hu-HU" sz="2000" b="1" dirty="0" smtClean="0">
                <a:solidFill>
                  <a:srgbClr val="FF0000"/>
                </a:solidFill>
              </a:rPr>
              <a:t> </a:t>
            </a:r>
            <a:r>
              <a:rPr lang="hu-HU" sz="2000" b="1" dirty="0" err="1" smtClean="0">
                <a:solidFill>
                  <a:srgbClr val="FF0000"/>
                </a:solidFill>
              </a:rPr>
              <a:t>for</a:t>
            </a:r>
            <a:r>
              <a:rPr lang="hu-HU" sz="2000" b="1" dirty="0" smtClean="0">
                <a:solidFill>
                  <a:srgbClr val="FF0000"/>
                </a:solidFill>
              </a:rPr>
              <a:t> an </a:t>
            </a:r>
            <a:r>
              <a:rPr lang="hu-HU" sz="2000" b="1" dirty="0" err="1" smtClean="0">
                <a:solidFill>
                  <a:srgbClr val="FF0000"/>
                </a:solidFill>
              </a:rPr>
              <a:t>outside</a:t>
            </a:r>
            <a:r>
              <a:rPr lang="hu-HU" sz="2000" b="1" dirty="0" smtClean="0">
                <a:solidFill>
                  <a:srgbClr val="FF0000"/>
                </a:solidFill>
              </a:rPr>
              <a:t> </a:t>
            </a:r>
            <a:r>
              <a:rPr lang="hu-HU" sz="2000" b="1" dirty="0" err="1" smtClean="0">
                <a:solidFill>
                  <a:srgbClr val="FF0000"/>
                </a:solidFill>
              </a:rPr>
              <a:t>beekkeeping</a:t>
            </a:r>
            <a:r>
              <a:rPr lang="hu-HU" sz="2000" b="1" dirty="0" smtClean="0">
                <a:solidFill>
                  <a:srgbClr val="FF0000"/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b="1" dirty="0" err="1" smtClean="0"/>
              <a:t>We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are</a:t>
            </a:r>
            <a:r>
              <a:rPr lang="hu-HU" sz="2000" b="1" dirty="0" smtClean="0"/>
              <a:t> a </a:t>
            </a:r>
            <a:r>
              <a:rPr lang="hu-HU" sz="2000" b="1" dirty="0" err="1" smtClean="0"/>
              <a:t>member</a:t>
            </a:r>
            <a:r>
              <a:rPr lang="hu-HU" sz="2000" b="1" dirty="0" smtClean="0"/>
              <a:t> of an </a:t>
            </a:r>
            <a:r>
              <a:rPr lang="hu-HU" sz="2000" b="1" dirty="0" err="1" smtClean="0"/>
              <a:t>exclusive</a:t>
            </a:r>
            <a:r>
              <a:rPr lang="hu-HU" sz="2000" b="1" dirty="0" smtClean="0"/>
              <a:t> club. </a:t>
            </a:r>
            <a:r>
              <a:rPr lang="hu-HU" sz="2000" b="1" dirty="0" err="1" smtClean="0">
                <a:solidFill>
                  <a:srgbClr val="FF0000"/>
                </a:solidFill>
              </a:rPr>
              <a:t>We</a:t>
            </a:r>
            <a:r>
              <a:rPr lang="hu-HU" sz="2000" b="1" dirty="0" smtClean="0">
                <a:solidFill>
                  <a:srgbClr val="FF0000"/>
                </a:solidFill>
              </a:rPr>
              <a:t> </a:t>
            </a:r>
            <a:r>
              <a:rPr lang="hu-HU" sz="2000" b="1" dirty="0" err="1" smtClean="0">
                <a:solidFill>
                  <a:srgbClr val="FF0000"/>
                </a:solidFill>
              </a:rPr>
              <a:t>pay</a:t>
            </a:r>
            <a:r>
              <a:rPr lang="hu-HU" sz="2000" b="1" dirty="0" smtClean="0">
                <a:solidFill>
                  <a:srgbClr val="FF0000"/>
                </a:solidFill>
              </a:rPr>
              <a:t> </a:t>
            </a:r>
            <a:r>
              <a:rPr lang="hu-HU" sz="2000" b="1" dirty="0" err="1" smtClean="0">
                <a:solidFill>
                  <a:srgbClr val="FF0000"/>
                </a:solidFill>
              </a:rPr>
              <a:t>annual</a:t>
            </a:r>
            <a:r>
              <a:rPr lang="hu-HU" sz="2000" b="1" dirty="0" smtClean="0">
                <a:solidFill>
                  <a:srgbClr val="FF0000"/>
                </a:solidFill>
              </a:rPr>
              <a:t> </a:t>
            </a:r>
            <a:r>
              <a:rPr lang="hu-HU" sz="2000" b="1" dirty="0" err="1" smtClean="0">
                <a:solidFill>
                  <a:srgbClr val="FF0000"/>
                </a:solidFill>
              </a:rPr>
              <a:t>membership</a:t>
            </a:r>
            <a:r>
              <a:rPr lang="hu-HU" sz="2000" b="1" dirty="0" smtClean="0">
                <a:solidFill>
                  <a:srgbClr val="FF0000"/>
                </a:solidFill>
              </a:rPr>
              <a:t> </a:t>
            </a:r>
            <a:r>
              <a:rPr lang="hu-HU" sz="2000" b="1" dirty="0" err="1" smtClean="0">
                <a:solidFill>
                  <a:srgbClr val="FF0000"/>
                </a:solidFill>
              </a:rPr>
              <a:t>fee</a:t>
            </a:r>
            <a:r>
              <a:rPr lang="hu-HU" sz="2000" b="1" dirty="0" smtClean="0">
                <a:solidFill>
                  <a:srgbClr val="FF0000"/>
                </a:solidFill>
              </a:rPr>
              <a:t>.</a:t>
            </a:r>
            <a:endParaRPr lang="hu-HU" sz="2000" b="1" dirty="0">
              <a:solidFill>
                <a:srgbClr val="FF0000"/>
              </a:solidFill>
            </a:endParaRPr>
          </a:p>
        </p:txBody>
      </p:sp>
      <p:sp>
        <p:nvSpPr>
          <p:cNvPr id="29" name="Szövegdoboz 28"/>
          <p:cNvSpPr txBox="1"/>
          <p:nvPr/>
        </p:nvSpPr>
        <p:spPr>
          <a:xfrm>
            <a:off x="427574" y="4599093"/>
            <a:ext cx="757495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Nem beszélünk spanyolul. </a:t>
            </a:r>
            <a:r>
              <a:rPr lang="hu-HU" sz="2000" b="1" dirty="0" smtClean="0">
                <a:solidFill>
                  <a:srgbClr val="FF0000"/>
                </a:solidFill>
              </a:rPr>
              <a:t>Fizetünk egy tolmácsnak</a:t>
            </a:r>
            <a:r>
              <a:rPr lang="hu-HU" sz="2000" b="1" dirty="0" smtClean="0">
                <a:solidFill>
                  <a:srgbClr val="0070C0"/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Termelő vállalatunk van. </a:t>
            </a:r>
            <a:r>
              <a:rPr lang="hu-HU" sz="2000" b="1" dirty="0" smtClean="0">
                <a:solidFill>
                  <a:srgbClr val="FF0000"/>
                </a:solidFill>
              </a:rPr>
              <a:t>A könyvelésért egy külső cégnek fizetünk.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Egy exkluzív klub tagjai vagyunk. </a:t>
            </a:r>
            <a:r>
              <a:rPr lang="hu-HU" sz="2000" b="1" dirty="0" smtClean="0">
                <a:solidFill>
                  <a:srgbClr val="FF0000"/>
                </a:solidFill>
              </a:rPr>
              <a:t>Éves tagdíjat fizetünk.</a:t>
            </a:r>
            <a:endParaRPr lang="hu-HU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3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16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7" name="Szövegdoboz 26"/>
          <p:cNvSpPr txBox="1"/>
          <p:nvPr/>
        </p:nvSpPr>
        <p:spPr>
          <a:xfrm>
            <a:off x="-91127" y="280473"/>
            <a:ext cx="8134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>
                <a:latin typeface="Arial Black" panose="020B0A04020102020204" pitchFamily="34" charset="0"/>
              </a:rPr>
              <a:t>SOLIDARITY MAKES UNITY MORE EFFECTIVE</a:t>
            </a:r>
            <a:endParaRPr lang="hu-HU" b="1" dirty="0">
              <a:latin typeface="Arial Black" panose="020B0A04020102020204" pitchFamily="34" charset="0"/>
            </a:endParaRPr>
          </a:p>
        </p:txBody>
      </p:sp>
      <p:sp>
        <p:nvSpPr>
          <p:cNvPr id="9" name="Szövegdoboz 8"/>
          <p:cNvSpPr txBox="1"/>
          <p:nvPr/>
        </p:nvSpPr>
        <p:spPr>
          <a:xfrm>
            <a:off x="1892935" y="1118208"/>
            <a:ext cx="44092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Is </a:t>
            </a:r>
            <a:r>
              <a:rPr lang="hu-HU" sz="2000" b="1" dirty="0" err="1" smtClean="0"/>
              <a:t>it</a:t>
            </a:r>
            <a:r>
              <a:rPr lang="hu-HU" sz="2000" b="1" dirty="0" smtClean="0"/>
              <a:t> a </a:t>
            </a:r>
            <a:r>
              <a:rPr lang="hu-HU" sz="2000" b="1" dirty="0" err="1" smtClean="0"/>
              <a:t>solidarity</a:t>
            </a:r>
            <a:r>
              <a:rPr lang="hu-HU" sz="2000" b="1" dirty="0" smtClean="0"/>
              <a:t>, </a:t>
            </a:r>
            <a:r>
              <a:rPr lang="hu-HU" sz="2000" b="1" dirty="0" err="1" smtClean="0"/>
              <a:t>if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we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have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to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pay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for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it</a:t>
            </a:r>
            <a:r>
              <a:rPr lang="hu-HU" sz="2000" b="1" dirty="0" smtClean="0"/>
              <a:t>?</a:t>
            </a:r>
            <a:endParaRPr lang="hu-HU" sz="2000" b="1" dirty="0"/>
          </a:p>
        </p:txBody>
      </p:sp>
      <p:sp>
        <p:nvSpPr>
          <p:cNvPr id="26" name="Szövegdoboz 25"/>
          <p:cNvSpPr txBox="1"/>
          <p:nvPr/>
        </p:nvSpPr>
        <p:spPr>
          <a:xfrm>
            <a:off x="1933908" y="3922368"/>
            <a:ext cx="43273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Szolidaritás-e az, amiért fizetnünk kell?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427574" y="1632108"/>
            <a:ext cx="800001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b="1" dirty="0" err="1" smtClean="0"/>
              <a:t>We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do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not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speak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Spanish</a:t>
            </a:r>
            <a:r>
              <a:rPr lang="hu-HU" sz="2000" b="1" dirty="0" smtClean="0"/>
              <a:t>. </a:t>
            </a:r>
            <a:r>
              <a:rPr lang="hu-HU" sz="2000" b="1" dirty="0" err="1" smtClean="0">
                <a:solidFill>
                  <a:srgbClr val="FF0000"/>
                </a:solidFill>
              </a:rPr>
              <a:t>We</a:t>
            </a:r>
            <a:r>
              <a:rPr lang="hu-HU" sz="2000" b="1" dirty="0" smtClean="0">
                <a:solidFill>
                  <a:srgbClr val="FF0000"/>
                </a:solidFill>
              </a:rPr>
              <a:t> </a:t>
            </a:r>
            <a:r>
              <a:rPr lang="hu-HU" sz="2000" b="1" dirty="0" err="1" smtClean="0">
                <a:solidFill>
                  <a:srgbClr val="FF0000"/>
                </a:solidFill>
              </a:rPr>
              <a:t>pay</a:t>
            </a:r>
            <a:r>
              <a:rPr lang="hu-HU" sz="2000" b="1" dirty="0" smtClean="0">
                <a:solidFill>
                  <a:srgbClr val="FF0000"/>
                </a:solidFill>
              </a:rPr>
              <a:t> </a:t>
            </a:r>
            <a:r>
              <a:rPr lang="hu-HU" sz="2000" b="1" dirty="0" err="1" smtClean="0">
                <a:solidFill>
                  <a:srgbClr val="FF0000"/>
                </a:solidFill>
              </a:rPr>
              <a:t>for</a:t>
            </a:r>
            <a:r>
              <a:rPr lang="hu-HU" sz="2000" b="1" dirty="0" smtClean="0">
                <a:solidFill>
                  <a:srgbClr val="FF0000"/>
                </a:solidFill>
              </a:rPr>
              <a:t> a </a:t>
            </a:r>
            <a:r>
              <a:rPr lang="hu-HU" sz="2000" b="1" dirty="0" err="1" smtClean="0">
                <a:solidFill>
                  <a:srgbClr val="FF0000"/>
                </a:solidFill>
              </a:rPr>
              <a:t>translator</a:t>
            </a:r>
            <a:r>
              <a:rPr lang="hu-HU" sz="2000" b="1" dirty="0" smtClean="0">
                <a:solidFill>
                  <a:srgbClr val="FF0000"/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b="1" dirty="0" err="1" smtClean="0"/>
              <a:t>Ours</a:t>
            </a:r>
            <a:r>
              <a:rPr lang="hu-HU" sz="2000" b="1" dirty="0" smtClean="0"/>
              <a:t> is a </a:t>
            </a:r>
            <a:r>
              <a:rPr lang="hu-HU" sz="2000" b="1" dirty="0" err="1" smtClean="0"/>
              <a:t>production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company</a:t>
            </a:r>
            <a:r>
              <a:rPr lang="hu-HU" sz="2000" b="1" dirty="0" smtClean="0"/>
              <a:t>. </a:t>
            </a:r>
            <a:r>
              <a:rPr lang="hu-HU" sz="2000" b="1" dirty="0" err="1" smtClean="0">
                <a:solidFill>
                  <a:srgbClr val="FF0000"/>
                </a:solidFill>
              </a:rPr>
              <a:t>We</a:t>
            </a:r>
            <a:r>
              <a:rPr lang="hu-HU" sz="2000" b="1" dirty="0" smtClean="0">
                <a:solidFill>
                  <a:srgbClr val="FF0000"/>
                </a:solidFill>
              </a:rPr>
              <a:t> </a:t>
            </a:r>
            <a:r>
              <a:rPr lang="hu-HU" sz="2000" b="1" dirty="0" err="1" smtClean="0">
                <a:solidFill>
                  <a:srgbClr val="FF0000"/>
                </a:solidFill>
              </a:rPr>
              <a:t>pay</a:t>
            </a:r>
            <a:r>
              <a:rPr lang="hu-HU" sz="2000" b="1" dirty="0" smtClean="0">
                <a:solidFill>
                  <a:srgbClr val="FF0000"/>
                </a:solidFill>
              </a:rPr>
              <a:t> </a:t>
            </a:r>
            <a:r>
              <a:rPr lang="hu-HU" sz="2000" b="1" dirty="0" err="1" smtClean="0">
                <a:solidFill>
                  <a:srgbClr val="FF0000"/>
                </a:solidFill>
              </a:rPr>
              <a:t>for</a:t>
            </a:r>
            <a:r>
              <a:rPr lang="hu-HU" sz="2000" b="1" dirty="0" smtClean="0">
                <a:solidFill>
                  <a:srgbClr val="FF0000"/>
                </a:solidFill>
              </a:rPr>
              <a:t> an </a:t>
            </a:r>
            <a:r>
              <a:rPr lang="hu-HU" sz="2000" b="1" dirty="0" err="1" smtClean="0">
                <a:solidFill>
                  <a:srgbClr val="FF0000"/>
                </a:solidFill>
              </a:rPr>
              <a:t>outside</a:t>
            </a:r>
            <a:r>
              <a:rPr lang="hu-HU" sz="2000" b="1" dirty="0" smtClean="0">
                <a:solidFill>
                  <a:srgbClr val="FF0000"/>
                </a:solidFill>
              </a:rPr>
              <a:t> </a:t>
            </a:r>
            <a:r>
              <a:rPr lang="hu-HU" sz="2000" b="1" dirty="0" err="1" smtClean="0">
                <a:solidFill>
                  <a:srgbClr val="FF0000"/>
                </a:solidFill>
              </a:rPr>
              <a:t>beekkeeping</a:t>
            </a:r>
            <a:r>
              <a:rPr lang="hu-HU" sz="2000" b="1" dirty="0" smtClean="0">
                <a:solidFill>
                  <a:srgbClr val="FF0000"/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b="1" dirty="0" err="1" smtClean="0"/>
              <a:t>We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are</a:t>
            </a:r>
            <a:r>
              <a:rPr lang="hu-HU" sz="2000" b="1" dirty="0" smtClean="0"/>
              <a:t> a </a:t>
            </a:r>
            <a:r>
              <a:rPr lang="hu-HU" sz="2000" b="1" dirty="0" err="1" smtClean="0"/>
              <a:t>member</a:t>
            </a:r>
            <a:r>
              <a:rPr lang="hu-HU" sz="2000" b="1" dirty="0" smtClean="0"/>
              <a:t> of an </a:t>
            </a:r>
            <a:r>
              <a:rPr lang="hu-HU" sz="2000" b="1" dirty="0" err="1" smtClean="0"/>
              <a:t>exclusive</a:t>
            </a:r>
            <a:r>
              <a:rPr lang="hu-HU" sz="2000" b="1" dirty="0" smtClean="0"/>
              <a:t> club. </a:t>
            </a:r>
            <a:r>
              <a:rPr lang="hu-HU" sz="2000" b="1" dirty="0" err="1" smtClean="0">
                <a:solidFill>
                  <a:srgbClr val="FF0000"/>
                </a:solidFill>
              </a:rPr>
              <a:t>We</a:t>
            </a:r>
            <a:r>
              <a:rPr lang="hu-HU" sz="2000" b="1" dirty="0" smtClean="0">
                <a:solidFill>
                  <a:srgbClr val="FF0000"/>
                </a:solidFill>
              </a:rPr>
              <a:t> </a:t>
            </a:r>
            <a:r>
              <a:rPr lang="hu-HU" sz="2000" b="1" dirty="0" err="1" smtClean="0">
                <a:solidFill>
                  <a:srgbClr val="FF0000"/>
                </a:solidFill>
              </a:rPr>
              <a:t>pay</a:t>
            </a:r>
            <a:r>
              <a:rPr lang="hu-HU" sz="2000" b="1" dirty="0" smtClean="0">
                <a:solidFill>
                  <a:srgbClr val="FF0000"/>
                </a:solidFill>
              </a:rPr>
              <a:t> </a:t>
            </a:r>
            <a:r>
              <a:rPr lang="hu-HU" sz="2000" b="1" dirty="0" err="1" smtClean="0">
                <a:solidFill>
                  <a:srgbClr val="FF0000"/>
                </a:solidFill>
              </a:rPr>
              <a:t>annual</a:t>
            </a:r>
            <a:r>
              <a:rPr lang="hu-HU" sz="2000" b="1" dirty="0" smtClean="0">
                <a:solidFill>
                  <a:srgbClr val="FF0000"/>
                </a:solidFill>
              </a:rPr>
              <a:t> </a:t>
            </a:r>
            <a:r>
              <a:rPr lang="hu-HU" sz="2000" b="1" dirty="0" err="1" smtClean="0">
                <a:solidFill>
                  <a:srgbClr val="FF0000"/>
                </a:solidFill>
              </a:rPr>
              <a:t>membership</a:t>
            </a:r>
            <a:r>
              <a:rPr lang="hu-HU" sz="2000" b="1" dirty="0" smtClean="0">
                <a:solidFill>
                  <a:srgbClr val="FF0000"/>
                </a:solidFill>
              </a:rPr>
              <a:t> </a:t>
            </a:r>
            <a:r>
              <a:rPr lang="hu-HU" sz="2000" b="1" dirty="0" err="1" smtClean="0">
                <a:solidFill>
                  <a:srgbClr val="FF0000"/>
                </a:solidFill>
              </a:rPr>
              <a:t>fee</a:t>
            </a:r>
            <a:r>
              <a:rPr lang="hu-HU" sz="2000" b="1" dirty="0" smtClean="0">
                <a:solidFill>
                  <a:srgbClr val="FF0000"/>
                </a:solidFill>
              </a:rPr>
              <a:t>.</a:t>
            </a:r>
            <a:endParaRPr lang="hu-HU" sz="2000" b="1" dirty="0">
              <a:solidFill>
                <a:srgbClr val="FF0000"/>
              </a:solidFill>
            </a:endParaRPr>
          </a:p>
        </p:txBody>
      </p:sp>
      <p:sp>
        <p:nvSpPr>
          <p:cNvPr id="29" name="Szövegdoboz 28"/>
          <p:cNvSpPr txBox="1"/>
          <p:nvPr/>
        </p:nvSpPr>
        <p:spPr>
          <a:xfrm>
            <a:off x="427574" y="4599093"/>
            <a:ext cx="757495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Nem beszélünk spanyolul. </a:t>
            </a:r>
            <a:r>
              <a:rPr lang="hu-HU" sz="2000" b="1" dirty="0" smtClean="0">
                <a:solidFill>
                  <a:srgbClr val="FF0000"/>
                </a:solidFill>
              </a:rPr>
              <a:t>Fizetünk egy tolmácsnak</a:t>
            </a:r>
            <a:r>
              <a:rPr lang="hu-HU" sz="2000" b="1" dirty="0" smtClean="0">
                <a:solidFill>
                  <a:srgbClr val="0070C0"/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Termelő vállalatunk van. </a:t>
            </a:r>
            <a:r>
              <a:rPr lang="hu-HU" sz="2000" b="1" dirty="0" smtClean="0">
                <a:solidFill>
                  <a:srgbClr val="FF0000"/>
                </a:solidFill>
              </a:rPr>
              <a:t>A könyvelésért egy külső cégnek fizetünk.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Egy exkluzív klub tagjai vagyunk. </a:t>
            </a:r>
            <a:r>
              <a:rPr lang="hu-HU" sz="2000" b="1" dirty="0" smtClean="0">
                <a:solidFill>
                  <a:srgbClr val="FF0000"/>
                </a:solidFill>
              </a:rPr>
              <a:t>Éves tagdíjat fizetünk.</a:t>
            </a:r>
            <a:endParaRPr lang="hu-HU" sz="2000" b="1" dirty="0">
              <a:solidFill>
                <a:srgbClr val="FF0000"/>
              </a:solidFill>
            </a:endParaRPr>
          </a:p>
        </p:txBody>
      </p:sp>
      <p:sp>
        <p:nvSpPr>
          <p:cNvPr id="10" name="Téglalap 9"/>
          <p:cNvSpPr/>
          <p:nvPr/>
        </p:nvSpPr>
        <p:spPr>
          <a:xfrm>
            <a:off x="710304" y="5411450"/>
            <a:ext cx="7510967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44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Ez nem szolidaritás. </a:t>
            </a:r>
          </a:p>
          <a:p>
            <a:pPr algn="ctr"/>
            <a:r>
              <a:rPr lang="hu-HU" sz="44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Ez szolgáltatás, amiért fizetünk.</a:t>
            </a:r>
            <a:endParaRPr lang="hu-HU" sz="44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0070C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0" name="Téglalap 29"/>
          <p:cNvSpPr/>
          <p:nvPr/>
        </p:nvSpPr>
        <p:spPr>
          <a:xfrm>
            <a:off x="287852" y="2567364"/>
            <a:ext cx="8141396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4400" b="1" cap="none" spc="0" dirty="0" err="1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It</a:t>
            </a:r>
            <a:r>
              <a:rPr lang="hu-HU" sz="44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is </a:t>
            </a:r>
            <a:r>
              <a:rPr lang="hu-HU" sz="4400" b="1" cap="none" spc="0" dirty="0" err="1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not</a:t>
            </a:r>
            <a:r>
              <a:rPr lang="hu-HU" sz="44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hu-HU" sz="4400" b="1" cap="none" spc="0" dirty="0" err="1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solidarity</a:t>
            </a:r>
            <a:r>
              <a:rPr lang="hu-HU" sz="44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. </a:t>
            </a:r>
          </a:p>
          <a:p>
            <a:pPr algn="ctr"/>
            <a:r>
              <a:rPr lang="hu-HU" sz="4400" b="1" cap="none" spc="0" dirty="0" err="1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It</a:t>
            </a:r>
            <a:r>
              <a:rPr lang="hu-HU" sz="44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is </a:t>
            </a:r>
            <a:r>
              <a:rPr lang="hu-HU" sz="4400" b="1" cap="none" spc="0" dirty="0" err="1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services</a:t>
            </a:r>
            <a:r>
              <a:rPr lang="hu-HU" sz="44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and </a:t>
            </a:r>
            <a:r>
              <a:rPr lang="hu-HU" sz="4400" b="1" cap="none" spc="0" dirty="0" err="1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we</a:t>
            </a:r>
            <a:r>
              <a:rPr lang="hu-HU" sz="44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hu-HU" sz="4400" b="1" cap="none" spc="0" dirty="0" err="1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pay</a:t>
            </a:r>
            <a:r>
              <a:rPr lang="hu-HU" sz="44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hu-HU" sz="4400" b="1" cap="none" spc="0" dirty="0" err="1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for</a:t>
            </a:r>
            <a:r>
              <a:rPr lang="hu-HU" sz="44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hu-HU" sz="4400" b="1" cap="none" spc="0" dirty="0" err="1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them</a:t>
            </a:r>
            <a:r>
              <a:rPr lang="hu-HU" sz="44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.</a:t>
            </a:r>
            <a:endParaRPr lang="hu-HU" sz="4400" b="1" cap="none" spc="0" dirty="0">
              <a:ln w="10160">
                <a:solidFill>
                  <a:schemeClr val="accent5"/>
                </a:solidFill>
                <a:prstDash val="solid"/>
              </a:ln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23896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16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7" name="Szövegdoboz 26"/>
          <p:cNvSpPr txBox="1"/>
          <p:nvPr/>
        </p:nvSpPr>
        <p:spPr>
          <a:xfrm>
            <a:off x="-91127" y="280473"/>
            <a:ext cx="8134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>
                <a:latin typeface="Arial Black" panose="020B0A04020102020204" pitchFamily="34" charset="0"/>
              </a:rPr>
              <a:t>SOLIDARITY MAKES UNITY MORE EFFECTIVE</a:t>
            </a:r>
            <a:endParaRPr lang="hu-HU" b="1" dirty="0">
              <a:latin typeface="Arial Black" panose="020B0A04020102020204" pitchFamily="34" charset="0"/>
            </a:endParaRPr>
          </a:p>
        </p:txBody>
      </p:sp>
      <p:sp>
        <p:nvSpPr>
          <p:cNvPr id="9" name="Szövegdoboz 8"/>
          <p:cNvSpPr txBox="1"/>
          <p:nvPr/>
        </p:nvSpPr>
        <p:spPr>
          <a:xfrm>
            <a:off x="1892935" y="1118208"/>
            <a:ext cx="44092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Is </a:t>
            </a:r>
            <a:r>
              <a:rPr lang="hu-HU" sz="2000" b="1" dirty="0" err="1" smtClean="0"/>
              <a:t>it</a:t>
            </a:r>
            <a:r>
              <a:rPr lang="hu-HU" sz="2000" b="1" dirty="0" smtClean="0"/>
              <a:t> a </a:t>
            </a:r>
            <a:r>
              <a:rPr lang="hu-HU" sz="2000" b="1" dirty="0" err="1" smtClean="0"/>
              <a:t>solidarity</a:t>
            </a:r>
            <a:r>
              <a:rPr lang="hu-HU" sz="2000" b="1" dirty="0" smtClean="0"/>
              <a:t>, </a:t>
            </a:r>
            <a:r>
              <a:rPr lang="hu-HU" sz="2000" b="1" dirty="0" err="1" smtClean="0"/>
              <a:t>if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we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have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to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pay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for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it</a:t>
            </a:r>
            <a:r>
              <a:rPr lang="hu-HU" sz="2000" b="1" dirty="0" smtClean="0"/>
              <a:t>?</a:t>
            </a:r>
            <a:endParaRPr lang="hu-HU" sz="2000" b="1" dirty="0"/>
          </a:p>
        </p:txBody>
      </p:sp>
      <p:sp>
        <p:nvSpPr>
          <p:cNvPr id="26" name="Szövegdoboz 25"/>
          <p:cNvSpPr txBox="1"/>
          <p:nvPr/>
        </p:nvSpPr>
        <p:spPr>
          <a:xfrm>
            <a:off x="1933908" y="3922368"/>
            <a:ext cx="43273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Szolidaritás-e az, amiért fizetnünk kell?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427574" y="1632108"/>
            <a:ext cx="800001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b="1" dirty="0" err="1" smtClean="0"/>
              <a:t>We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do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not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speak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Spanish</a:t>
            </a:r>
            <a:r>
              <a:rPr lang="hu-HU" sz="2000" b="1" dirty="0" smtClean="0"/>
              <a:t>. </a:t>
            </a:r>
            <a:r>
              <a:rPr lang="hu-HU" sz="2000" b="1" dirty="0" err="1" smtClean="0">
                <a:solidFill>
                  <a:srgbClr val="FF0000"/>
                </a:solidFill>
              </a:rPr>
              <a:t>We</a:t>
            </a:r>
            <a:r>
              <a:rPr lang="hu-HU" sz="2000" b="1" dirty="0" smtClean="0">
                <a:solidFill>
                  <a:srgbClr val="FF0000"/>
                </a:solidFill>
              </a:rPr>
              <a:t> </a:t>
            </a:r>
            <a:r>
              <a:rPr lang="hu-HU" sz="2000" b="1" dirty="0" err="1" smtClean="0">
                <a:solidFill>
                  <a:srgbClr val="FF0000"/>
                </a:solidFill>
              </a:rPr>
              <a:t>pay</a:t>
            </a:r>
            <a:r>
              <a:rPr lang="hu-HU" sz="2000" b="1" dirty="0" smtClean="0">
                <a:solidFill>
                  <a:srgbClr val="FF0000"/>
                </a:solidFill>
              </a:rPr>
              <a:t> </a:t>
            </a:r>
            <a:r>
              <a:rPr lang="hu-HU" sz="2000" b="1" dirty="0" err="1" smtClean="0">
                <a:solidFill>
                  <a:srgbClr val="FF0000"/>
                </a:solidFill>
              </a:rPr>
              <a:t>for</a:t>
            </a:r>
            <a:r>
              <a:rPr lang="hu-HU" sz="2000" b="1" dirty="0" smtClean="0">
                <a:solidFill>
                  <a:srgbClr val="FF0000"/>
                </a:solidFill>
              </a:rPr>
              <a:t> a </a:t>
            </a:r>
            <a:r>
              <a:rPr lang="hu-HU" sz="2000" b="1" dirty="0" err="1" smtClean="0">
                <a:solidFill>
                  <a:srgbClr val="FF0000"/>
                </a:solidFill>
              </a:rPr>
              <a:t>translator</a:t>
            </a:r>
            <a:r>
              <a:rPr lang="hu-HU" sz="2000" b="1" dirty="0" smtClean="0">
                <a:solidFill>
                  <a:srgbClr val="FF0000"/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b="1" dirty="0" err="1" smtClean="0"/>
              <a:t>Ours</a:t>
            </a:r>
            <a:r>
              <a:rPr lang="hu-HU" sz="2000" b="1" dirty="0" smtClean="0"/>
              <a:t> is a </a:t>
            </a:r>
            <a:r>
              <a:rPr lang="hu-HU" sz="2000" b="1" dirty="0" err="1" smtClean="0"/>
              <a:t>production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company</a:t>
            </a:r>
            <a:r>
              <a:rPr lang="hu-HU" sz="2000" b="1" dirty="0" smtClean="0"/>
              <a:t>. </a:t>
            </a:r>
            <a:r>
              <a:rPr lang="hu-HU" sz="2000" b="1" dirty="0" err="1" smtClean="0">
                <a:solidFill>
                  <a:srgbClr val="FF0000"/>
                </a:solidFill>
              </a:rPr>
              <a:t>We</a:t>
            </a:r>
            <a:r>
              <a:rPr lang="hu-HU" sz="2000" b="1" dirty="0" smtClean="0">
                <a:solidFill>
                  <a:srgbClr val="FF0000"/>
                </a:solidFill>
              </a:rPr>
              <a:t> </a:t>
            </a:r>
            <a:r>
              <a:rPr lang="hu-HU" sz="2000" b="1" dirty="0" err="1" smtClean="0">
                <a:solidFill>
                  <a:srgbClr val="FF0000"/>
                </a:solidFill>
              </a:rPr>
              <a:t>pay</a:t>
            </a:r>
            <a:r>
              <a:rPr lang="hu-HU" sz="2000" b="1" dirty="0" smtClean="0">
                <a:solidFill>
                  <a:srgbClr val="FF0000"/>
                </a:solidFill>
              </a:rPr>
              <a:t> </a:t>
            </a:r>
            <a:r>
              <a:rPr lang="hu-HU" sz="2000" b="1" dirty="0" err="1" smtClean="0">
                <a:solidFill>
                  <a:srgbClr val="FF0000"/>
                </a:solidFill>
              </a:rPr>
              <a:t>for</a:t>
            </a:r>
            <a:r>
              <a:rPr lang="hu-HU" sz="2000" b="1" dirty="0" smtClean="0">
                <a:solidFill>
                  <a:srgbClr val="FF0000"/>
                </a:solidFill>
              </a:rPr>
              <a:t> an </a:t>
            </a:r>
            <a:r>
              <a:rPr lang="hu-HU" sz="2000" b="1" dirty="0" err="1" smtClean="0">
                <a:solidFill>
                  <a:srgbClr val="FF0000"/>
                </a:solidFill>
              </a:rPr>
              <a:t>outside</a:t>
            </a:r>
            <a:r>
              <a:rPr lang="hu-HU" sz="2000" b="1" dirty="0" smtClean="0">
                <a:solidFill>
                  <a:srgbClr val="FF0000"/>
                </a:solidFill>
              </a:rPr>
              <a:t> </a:t>
            </a:r>
            <a:r>
              <a:rPr lang="hu-HU" sz="2000" b="1" dirty="0" err="1" smtClean="0">
                <a:solidFill>
                  <a:srgbClr val="FF0000"/>
                </a:solidFill>
              </a:rPr>
              <a:t>beekkeeping</a:t>
            </a:r>
            <a:r>
              <a:rPr lang="hu-HU" sz="2000" b="1" dirty="0" smtClean="0">
                <a:solidFill>
                  <a:srgbClr val="FF0000"/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b="1" dirty="0" err="1" smtClean="0"/>
              <a:t>We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are</a:t>
            </a:r>
            <a:r>
              <a:rPr lang="hu-HU" sz="2000" b="1" dirty="0" smtClean="0"/>
              <a:t> a </a:t>
            </a:r>
            <a:r>
              <a:rPr lang="hu-HU" sz="2000" b="1" dirty="0" err="1" smtClean="0"/>
              <a:t>member</a:t>
            </a:r>
            <a:r>
              <a:rPr lang="hu-HU" sz="2000" b="1" dirty="0" smtClean="0"/>
              <a:t> of an </a:t>
            </a:r>
            <a:r>
              <a:rPr lang="hu-HU" sz="2000" b="1" dirty="0" err="1" smtClean="0"/>
              <a:t>exclusive</a:t>
            </a:r>
            <a:r>
              <a:rPr lang="hu-HU" sz="2000" b="1" dirty="0" smtClean="0"/>
              <a:t> club. </a:t>
            </a:r>
            <a:r>
              <a:rPr lang="hu-HU" sz="2000" b="1" dirty="0" err="1" smtClean="0">
                <a:solidFill>
                  <a:srgbClr val="FF0000"/>
                </a:solidFill>
              </a:rPr>
              <a:t>We</a:t>
            </a:r>
            <a:r>
              <a:rPr lang="hu-HU" sz="2000" b="1" dirty="0" smtClean="0">
                <a:solidFill>
                  <a:srgbClr val="FF0000"/>
                </a:solidFill>
              </a:rPr>
              <a:t> </a:t>
            </a:r>
            <a:r>
              <a:rPr lang="hu-HU" sz="2000" b="1" dirty="0" err="1" smtClean="0">
                <a:solidFill>
                  <a:srgbClr val="FF0000"/>
                </a:solidFill>
              </a:rPr>
              <a:t>pay</a:t>
            </a:r>
            <a:r>
              <a:rPr lang="hu-HU" sz="2000" b="1" dirty="0" smtClean="0">
                <a:solidFill>
                  <a:srgbClr val="FF0000"/>
                </a:solidFill>
              </a:rPr>
              <a:t> </a:t>
            </a:r>
            <a:r>
              <a:rPr lang="hu-HU" sz="2000" b="1" dirty="0" err="1" smtClean="0">
                <a:solidFill>
                  <a:srgbClr val="FF0000"/>
                </a:solidFill>
              </a:rPr>
              <a:t>annual</a:t>
            </a:r>
            <a:r>
              <a:rPr lang="hu-HU" sz="2000" b="1" dirty="0" smtClean="0">
                <a:solidFill>
                  <a:srgbClr val="FF0000"/>
                </a:solidFill>
              </a:rPr>
              <a:t> </a:t>
            </a:r>
            <a:r>
              <a:rPr lang="hu-HU" sz="2000" b="1" dirty="0" err="1" smtClean="0">
                <a:solidFill>
                  <a:srgbClr val="FF0000"/>
                </a:solidFill>
              </a:rPr>
              <a:t>membership</a:t>
            </a:r>
            <a:r>
              <a:rPr lang="hu-HU" sz="2000" b="1" dirty="0" smtClean="0">
                <a:solidFill>
                  <a:srgbClr val="FF0000"/>
                </a:solidFill>
              </a:rPr>
              <a:t> </a:t>
            </a:r>
            <a:r>
              <a:rPr lang="hu-HU" sz="2000" b="1" dirty="0" err="1" smtClean="0">
                <a:solidFill>
                  <a:srgbClr val="FF0000"/>
                </a:solidFill>
              </a:rPr>
              <a:t>fee</a:t>
            </a:r>
            <a:r>
              <a:rPr lang="hu-HU" sz="2000" b="1" dirty="0" smtClean="0">
                <a:solidFill>
                  <a:srgbClr val="FF0000"/>
                </a:solidFill>
              </a:rPr>
              <a:t>.</a:t>
            </a:r>
            <a:endParaRPr lang="hu-HU" sz="2000" b="1" dirty="0">
              <a:solidFill>
                <a:srgbClr val="FF0000"/>
              </a:solidFill>
            </a:endParaRPr>
          </a:p>
        </p:txBody>
      </p:sp>
      <p:sp>
        <p:nvSpPr>
          <p:cNvPr id="29" name="Szövegdoboz 28"/>
          <p:cNvSpPr txBox="1"/>
          <p:nvPr/>
        </p:nvSpPr>
        <p:spPr>
          <a:xfrm>
            <a:off x="427574" y="4599093"/>
            <a:ext cx="757495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Nem beszélünk spanyolul. </a:t>
            </a:r>
            <a:r>
              <a:rPr lang="hu-HU" sz="2000" b="1" dirty="0" smtClean="0">
                <a:solidFill>
                  <a:srgbClr val="FF0000"/>
                </a:solidFill>
              </a:rPr>
              <a:t>Fizetünk egy tolmácsnak</a:t>
            </a:r>
            <a:r>
              <a:rPr lang="hu-HU" sz="2000" b="1" dirty="0" smtClean="0">
                <a:solidFill>
                  <a:srgbClr val="0070C0"/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Termelő vállalatunk van. </a:t>
            </a:r>
            <a:r>
              <a:rPr lang="hu-HU" sz="2000" b="1" dirty="0" smtClean="0">
                <a:solidFill>
                  <a:srgbClr val="FF0000"/>
                </a:solidFill>
              </a:rPr>
              <a:t>A könyvelésért egy külső cégnek fizetünk.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Egy exkluzív klub tagjai vagyunk. </a:t>
            </a:r>
            <a:r>
              <a:rPr lang="hu-HU" sz="2000" b="1" dirty="0" smtClean="0">
                <a:solidFill>
                  <a:srgbClr val="FF0000"/>
                </a:solidFill>
              </a:rPr>
              <a:t>Éves tagdíjat fizetünk.</a:t>
            </a:r>
            <a:endParaRPr lang="hu-HU" sz="2000" b="1" dirty="0">
              <a:solidFill>
                <a:srgbClr val="FF0000"/>
              </a:solidFill>
            </a:endParaRPr>
          </a:p>
        </p:txBody>
      </p:sp>
      <p:sp>
        <p:nvSpPr>
          <p:cNvPr id="10" name="Téglalap 9"/>
          <p:cNvSpPr/>
          <p:nvPr/>
        </p:nvSpPr>
        <p:spPr>
          <a:xfrm>
            <a:off x="710304" y="5411450"/>
            <a:ext cx="7510967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44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Ez nem szolidaritás. </a:t>
            </a:r>
          </a:p>
          <a:p>
            <a:pPr algn="ctr"/>
            <a:r>
              <a:rPr lang="hu-HU" sz="44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Ez szolgáltatás, amiért fizetünk.</a:t>
            </a:r>
            <a:endParaRPr lang="hu-HU" sz="44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0070C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0" name="Téglalap 29"/>
          <p:cNvSpPr/>
          <p:nvPr/>
        </p:nvSpPr>
        <p:spPr>
          <a:xfrm>
            <a:off x="287852" y="2567364"/>
            <a:ext cx="8141396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4400" b="1" cap="none" spc="0" dirty="0" err="1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It</a:t>
            </a:r>
            <a:r>
              <a:rPr lang="hu-HU" sz="44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is </a:t>
            </a:r>
            <a:r>
              <a:rPr lang="hu-HU" sz="4400" b="1" cap="none" spc="0" dirty="0" err="1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not</a:t>
            </a:r>
            <a:r>
              <a:rPr lang="hu-HU" sz="44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hu-HU" sz="4400" b="1" cap="none" spc="0" dirty="0" err="1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solidarity</a:t>
            </a:r>
            <a:r>
              <a:rPr lang="hu-HU" sz="44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. </a:t>
            </a:r>
          </a:p>
          <a:p>
            <a:pPr algn="ctr"/>
            <a:r>
              <a:rPr lang="hu-HU" sz="4400" b="1" cap="none" spc="0" dirty="0" err="1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It</a:t>
            </a:r>
            <a:r>
              <a:rPr lang="hu-HU" sz="44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is </a:t>
            </a:r>
            <a:r>
              <a:rPr lang="hu-HU" sz="4400" b="1" cap="none" spc="0" dirty="0" err="1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services</a:t>
            </a:r>
            <a:r>
              <a:rPr lang="hu-HU" sz="44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and </a:t>
            </a:r>
            <a:r>
              <a:rPr lang="hu-HU" sz="4400" b="1" cap="none" spc="0" dirty="0" err="1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we</a:t>
            </a:r>
            <a:r>
              <a:rPr lang="hu-HU" sz="44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hu-HU" sz="4400" b="1" cap="none" spc="0" dirty="0" err="1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pay</a:t>
            </a:r>
            <a:r>
              <a:rPr lang="hu-HU" sz="44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hu-HU" sz="4400" b="1" cap="none" spc="0" dirty="0" err="1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for</a:t>
            </a:r>
            <a:r>
              <a:rPr lang="hu-HU" sz="44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hu-HU" sz="4400" b="1" cap="none" spc="0" dirty="0" err="1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them</a:t>
            </a:r>
            <a:r>
              <a:rPr lang="hu-HU" sz="44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.</a:t>
            </a:r>
            <a:endParaRPr lang="hu-HU" sz="4400" b="1" cap="none" spc="0" dirty="0">
              <a:ln w="10160">
                <a:solidFill>
                  <a:schemeClr val="accent5"/>
                </a:solidFill>
                <a:prstDash val="solid"/>
              </a:ln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5" name="Szövegdoboz 14"/>
          <p:cNvSpPr txBox="1"/>
          <p:nvPr/>
        </p:nvSpPr>
        <p:spPr>
          <a:xfrm rot="20228976">
            <a:off x="674487" y="1722686"/>
            <a:ext cx="58116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3200" dirty="0" err="1" smtClean="0">
                <a:latin typeface="Arial Black" panose="020B0A04020102020204" pitchFamily="34" charset="0"/>
              </a:rPr>
              <a:t>What</a:t>
            </a:r>
            <a:r>
              <a:rPr lang="hu-HU" sz="3200" dirty="0" smtClean="0">
                <a:latin typeface="Arial Black" panose="020B0A04020102020204" pitchFamily="34" charset="0"/>
              </a:rPr>
              <a:t> is </a:t>
            </a:r>
            <a:r>
              <a:rPr lang="hu-HU" sz="3200" dirty="0" err="1" smtClean="0">
                <a:latin typeface="Arial Black" panose="020B0A04020102020204" pitchFamily="34" charset="0"/>
              </a:rPr>
              <a:t>the</a:t>
            </a:r>
            <a:r>
              <a:rPr lang="hu-HU" sz="3200" dirty="0" smtClean="0">
                <a:latin typeface="Arial Black" panose="020B0A04020102020204" pitchFamily="34" charset="0"/>
              </a:rPr>
              <a:t> </a:t>
            </a:r>
            <a:r>
              <a:rPr lang="hu-HU" sz="3200" dirty="0" err="1" smtClean="0">
                <a:latin typeface="Arial Black" panose="020B0A04020102020204" pitchFamily="34" charset="0"/>
              </a:rPr>
              <a:t>difference</a:t>
            </a:r>
            <a:r>
              <a:rPr lang="hu-HU" sz="3200" dirty="0" smtClean="0">
                <a:latin typeface="Arial Black" panose="020B0A04020102020204" pitchFamily="34" charset="0"/>
              </a:rPr>
              <a:t>..?!</a:t>
            </a:r>
            <a:endParaRPr lang="hu-HU" sz="3200" dirty="0">
              <a:latin typeface="Arial Black" panose="020B0A04020102020204" pitchFamily="34" charset="0"/>
            </a:endParaRPr>
          </a:p>
        </p:txBody>
      </p:sp>
      <p:sp>
        <p:nvSpPr>
          <p:cNvPr id="32" name="Szövegdoboz 31"/>
          <p:cNvSpPr txBox="1"/>
          <p:nvPr/>
        </p:nvSpPr>
        <p:spPr>
          <a:xfrm rot="20228976">
            <a:off x="971145" y="4810226"/>
            <a:ext cx="42194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3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Mi a különbség..?!</a:t>
            </a:r>
            <a:endParaRPr lang="hu-HU" sz="32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4989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16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7" name="Szövegdoboz 26"/>
          <p:cNvSpPr txBox="1"/>
          <p:nvPr/>
        </p:nvSpPr>
        <p:spPr>
          <a:xfrm>
            <a:off x="-91127" y="280473"/>
            <a:ext cx="8134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>
                <a:latin typeface="Arial Black" panose="020B0A04020102020204" pitchFamily="34" charset="0"/>
              </a:rPr>
              <a:t>SOLIDARITY MAKES UNITY MORE EFFECTIVE</a:t>
            </a:r>
            <a:endParaRPr lang="hu-HU" b="1" dirty="0">
              <a:latin typeface="Arial Black" panose="020B0A04020102020204" pitchFamily="34" charset="0"/>
            </a:endParaRPr>
          </a:p>
        </p:txBody>
      </p:sp>
      <p:sp>
        <p:nvSpPr>
          <p:cNvPr id="9" name="Szövegdoboz 8"/>
          <p:cNvSpPr txBox="1"/>
          <p:nvPr/>
        </p:nvSpPr>
        <p:spPr>
          <a:xfrm>
            <a:off x="1892935" y="1118208"/>
            <a:ext cx="44092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Is </a:t>
            </a:r>
            <a:r>
              <a:rPr lang="hu-HU" sz="2000" b="1" dirty="0" err="1" smtClean="0"/>
              <a:t>it</a:t>
            </a:r>
            <a:r>
              <a:rPr lang="hu-HU" sz="2000" b="1" dirty="0" smtClean="0"/>
              <a:t> a </a:t>
            </a:r>
            <a:r>
              <a:rPr lang="hu-HU" sz="2000" b="1" dirty="0" err="1" smtClean="0"/>
              <a:t>solidarity</a:t>
            </a:r>
            <a:r>
              <a:rPr lang="hu-HU" sz="2000" b="1" dirty="0" smtClean="0"/>
              <a:t>, </a:t>
            </a:r>
            <a:r>
              <a:rPr lang="hu-HU" sz="2000" b="1" dirty="0" err="1" smtClean="0"/>
              <a:t>if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we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have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to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pay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for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it</a:t>
            </a:r>
            <a:r>
              <a:rPr lang="hu-HU" sz="2000" b="1" dirty="0" smtClean="0"/>
              <a:t>?</a:t>
            </a:r>
            <a:endParaRPr lang="hu-HU" sz="2000" b="1" dirty="0"/>
          </a:p>
        </p:txBody>
      </p:sp>
      <p:sp>
        <p:nvSpPr>
          <p:cNvPr id="26" name="Szövegdoboz 25"/>
          <p:cNvSpPr txBox="1"/>
          <p:nvPr/>
        </p:nvSpPr>
        <p:spPr>
          <a:xfrm>
            <a:off x="1933908" y="3922368"/>
            <a:ext cx="43273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Szolidaritás-e az, amiért fizetnünk kell?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427574" y="1632108"/>
            <a:ext cx="800001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b="1" dirty="0" err="1" smtClean="0"/>
              <a:t>We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do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not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speak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Spanish</a:t>
            </a:r>
            <a:r>
              <a:rPr lang="hu-HU" sz="2000" b="1" dirty="0" smtClean="0"/>
              <a:t>. </a:t>
            </a:r>
            <a:r>
              <a:rPr lang="hu-HU" sz="2000" b="1" dirty="0" err="1" smtClean="0">
                <a:solidFill>
                  <a:srgbClr val="FF0000"/>
                </a:solidFill>
              </a:rPr>
              <a:t>We</a:t>
            </a:r>
            <a:r>
              <a:rPr lang="hu-HU" sz="2000" b="1" dirty="0" smtClean="0">
                <a:solidFill>
                  <a:srgbClr val="FF0000"/>
                </a:solidFill>
              </a:rPr>
              <a:t> </a:t>
            </a:r>
            <a:r>
              <a:rPr lang="hu-HU" sz="2000" b="1" dirty="0" err="1" smtClean="0">
                <a:solidFill>
                  <a:srgbClr val="FF0000"/>
                </a:solidFill>
              </a:rPr>
              <a:t>pay</a:t>
            </a:r>
            <a:r>
              <a:rPr lang="hu-HU" sz="2000" b="1" dirty="0" smtClean="0">
                <a:solidFill>
                  <a:srgbClr val="FF0000"/>
                </a:solidFill>
              </a:rPr>
              <a:t> </a:t>
            </a:r>
            <a:r>
              <a:rPr lang="hu-HU" sz="2000" b="1" dirty="0" err="1" smtClean="0">
                <a:solidFill>
                  <a:srgbClr val="FF0000"/>
                </a:solidFill>
              </a:rPr>
              <a:t>for</a:t>
            </a:r>
            <a:r>
              <a:rPr lang="hu-HU" sz="2000" b="1" dirty="0" smtClean="0">
                <a:solidFill>
                  <a:srgbClr val="FF0000"/>
                </a:solidFill>
              </a:rPr>
              <a:t> a </a:t>
            </a:r>
            <a:r>
              <a:rPr lang="hu-HU" sz="2000" b="1" dirty="0" err="1" smtClean="0">
                <a:solidFill>
                  <a:srgbClr val="FF0000"/>
                </a:solidFill>
              </a:rPr>
              <a:t>translator</a:t>
            </a:r>
            <a:r>
              <a:rPr lang="hu-HU" sz="2000" b="1" dirty="0" smtClean="0">
                <a:solidFill>
                  <a:srgbClr val="FF0000"/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b="1" dirty="0" err="1" smtClean="0"/>
              <a:t>Ours</a:t>
            </a:r>
            <a:r>
              <a:rPr lang="hu-HU" sz="2000" b="1" dirty="0" smtClean="0"/>
              <a:t> is a </a:t>
            </a:r>
            <a:r>
              <a:rPr lang="hu-HU" sz="2000" b="1" dirty="0" err="1" smtClean="0"/>
              <a:t>production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company</a:t>
            </a:r>
            <a:r>
              <a:rPr lang="hu-HU" sz="2000" b="1" dirty="0" smtClean="0"/>
              <a:t>. </a:t>
            </a:r>
            <a:r>
              <a:rPr lang="hu-HU" sz="2000" b="1" dirty="0" err="1" smtClean="0">
                <a:solidFill>
                  <a:srgbClr val="FF0000"/>
                </a:solidFill>
              </a:rPr>
              <a:t>We</a:t>
            </a:r>
            <a:r>
              <a:rPr lang="hu-HU" sz="2000" b="1" dirty="0" smtClean="0">
                <a:solidFill>
                  <a:srgbClr val="FF0000"/>
                </a:solidFill>
              </a:rPr>
              <a:t> </a:t>
            </a:r>
            <a:r>
              <a:rPr lang="hu-HU" sz="2000" b="1" dirty="0" err="1" smtClean="0">
                <a:solidFill>
                  <a:srgbClr val="FF0000"/>
                </a:solidFill>
              </a:rPr>
              <a:t>pay</a:t>
            </a:r>
            <a:r>
              <a:rPr lang="hu-HU" sz="2000" b="1" dirty="0" smtClean="0">
                <a:solidFill>
                  <a:srgbClr val="FF0000"/>
                </a:solidFill>
              </a:rPr>
              <a:t> </a:t>
            </a:r>
            <a:r>
              <a:rPr lang="hu-HU" sz="2000" b="1" dirty="0" err="1" smtClean="0">
                <a:solidFill>
                  <a:srgbClr val="FF0000"/>
                </a:solidFill>
              </a:rPr>
              <a:t>for</a:t>
            </a:r>
            <a:r>
              <a:rPr lang="hu-HU" sz="2000" b="1" dirty="0" smtClean="0">
                <a:solidFill>
                  <a:srgbClr val="FF0000"/>
                </a:solidFill>
              </a:rPr>
              <a:t> an </a:t>
            </a:r>
            <a:r>
              <a:rPr lang="hu-HU" sz="2000" b="1" dirty="0" err="1" smtClean="0">
                <a:solidFill>
                  <a:srgbClr val="FF0000"/>
                </a:solidFill>
              </a:rPr>
              <a:t>outside</a:t>
            </a:r>
            <a:r>
              <a:rPr lang="hu-HU" sz="2000" b="1" dirty="0" smtClean="0">
                <a:solidFill>
                  <a:srgbClr val="FF0000"/>
                </a:solidFill>
              </a:rPr>
              <a:t> </a:t>
            </a:r>
            <a:r>
              <a:rPr lang="hu-HU" sz="2000" b="1" dirty="0" err="1" smtClean="0">
                <a:solidFill>
                  <a:srgbClr val="FF0000"/>
                </a:solidFill>
              </a:rPr>
              <a:t>beekkeeping</a:t>
            </a:r>
            <a:r>
              <a:rPr lang="hu-HU" sz="2000" b="1" dirty="0" smtClean="0">
                <a:solidFill>
                  <a:srgbClr val="FF0000"/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b="1" dirty="0" err="1" smtClean="0"/>
              <a:t>We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are</a:t>
            </a:r>
            <a:r>
              <a:rPr lang="hu-HU" sz="2000" b="1" dirty="0" smtClean="0"/>
              <a:t> a </a:t>
            </a:r>
            <a:r>
              <a:rPr lang="hu-HU" sz="2000" b="1" dirty="0" err="1" smtClean="0"/>
              <a:t>member</a:t>
            </a:r>
            <a:r>
              <a:rPr lang="hu-HU" sz="2000" b="1" dirty="0" smtClean="0"/>
              <a:t> of an </a:t>
            </a:r>
            <a:r>
              <a:rPr lang="hu-HU" sz="2000" b="1" dirty="0" err="1" smtClean="0"/>
              <a:t>exclusive</a:t>
            </a:r>
            <a:r>
              <a:rPr lang="hu-HU" sz="2000" b="1" dirty="0" smtClean="0"/>
              <a:t> club. </a:t>
            </a:r>
            <a:r>
              <a:rPr lang="hu-HU" sz="2000" b="1" dirty="0" err="1" smtClean="0">
                <a:solidFill>
                  <a:srgbClr val="FF0000"/>
                </a:solidFill>
              </a:rPr>
              <a:t>We</a:t>
            </a:r>
            <a:r>
              <a:rPr lang="hu-HU" sz="2000" b="1" dirty="0" smtClean="0">
                <a:solidFill>
                  <a:srgbClr val="FF0000"/>
                </a:solidFill>
              </a:rPr>
              <a:t> </a:t>
            </a:r>
            <a:r>
              <a:rPr lang="hu-HU" sz="2000" b="1" dirty="0" err="1" smtClean="0">
                <a:solidFill>
                  <a:srgbClr val="FF0000"/>
                </a:solidFill>
              </a:rPr>
              <a:t>pay</a:t>
            </a:r>
            <a:r>
              <a:rPr lang="hu-HU" sz="2000" b="1" dirty="0" smtClean="0">
                <a:solidFill>
                  <a:srgbClr val="FF0000"/>
                </a:solidFill>
              </a:rPr>
              <a:t> </a:t>
            </a:r>
            <a:r>
              <a:rPr lang="hu-HU" sz="2000" b="1" dirty="0" err="1" smtClean="0">
                <a:solidFill>
                  <a:srgbClr val="FF0000"/>
                </a:solidFill>
              </a:rPr>
              <a:t>annual</a:t>
            </a:r>
            <a:r>
              <a:rPr lang="hu-HU" sz="2000" b="1" dirty="0" smtClean="0">
                <a:solidFill>
                  <a:srgbClr val="FF0000"/>
                </a:solidFill>
              </a:rPr>
              <a:t> </a:t>
            </a:r>
            <a:r>
              <a:rPr lang="hu-HU" sz="2000" b="1" dirty="0" err="1" smtClean="0">
                <a:solidFill>
                  <a:srgbClr val="FF0000"/>
                </a:solidFill>
              </a:rPr>
              <a:t>membership</a:t>
            </a:r>
            <a:r>
              <a:rPr lang="hu-HU" sz="2000" b="1" dirty="0" smtClean="0">
                <a:solidFill>
                  <a:srgbClr val="FF0000"/>
                </a:solidFill>
              </a:rPr>
              <a:t> </a:t>
            </a:r>
            <a:r>
              <a:rPr lang="hu-HU" sz="2000" b="1" dirty="0" err="1" smtClean="0">
                <a:solidFill>
                  <a:srgbClr val="FF0000"/>
                </a:solidFill>
              </a:rPr>
              <a:t>fee</a:t>
            </a:r>
            <a:r>
              <a:rPr lang="hu-HU" sz="2000" b="1" dirty="0" smtClean="0">
                <a:solidFill>
                  <a:srgbClr val="FF0000"/>
                </a:solidFill>
              </a:rPr>
              <a:t>.</a:t>
            </a:r>
            <a:endParaRPr lang="hu-HU" sz="2000" b="1" dirty="0">
              <a:solidFill>
                <a:srgbClr val="FF0000"/>
              </a:solidFill>
            </a:endParaRPr>
          </a:p>
        </p:txBody>
      </p:sp>
      <p:sp>
        <p:nvSpPr>
          <p:cNvPr id="29" name="Szövegdoboz 28"/>
          <p:cNvSpPr txBox="1"/>
          <p:nvPr/>
        </p:nvSpPr>
        <p:spPr>
          <a:xfrm>
            <a:off x="427574" y="4599093"/>
            <a:ext cx="757495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Nem beszélünk spanyolul. </a:t>
            </a:r>
            <a:r>
              <a:rPr lang="hu-HU" sz="2000" b="1" dirty="0" smtClean="0">
                <a:solidFill>
                  <a:srgbClr val="FF0000"/>
                </a:solidFill>
              </a:rPr>
              <a:t>Fizetünk egy tolmácsnak</a:t>
            </a:r>
            <a:r>
              <a:rPr lang="hu-HU" sz="2000" b="1" dirty="0" smtClean="0">
                <a:solidFill>
                  <a:srgbClr val="0070C0"/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Termelő vállalatunk van. </a:t>
            </a:r>
            <a:r>
              <a:rPr lang="hu-HU" sz="2000" b="1" dirty="0" smtClean="0">
                <a:solidFill>
                  <a:srgbClr val="FF0000"/>
                </a:solidFill>
              </a:rPr>
              <a:t>A könyvelésért egy külső cégnek fizetünk.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Egy exkluzív klub tagjai vagyunk. </a:t>
            </a:r>
            <a:r>
              <a:rPr lang="hu-HU" sz="2000" b="1" dirty="0" smtClean="0">
                <a:solidFill>
                  <a:srgbClr val="FF0000"/>
                </a:solidFill>
              </a:rPr>
              <a:t>Éves tagdíjat fizetünk.</a:t>
            </a:r>
            <a:endParaRPr lang="hu-HU" sz="2000" b="1" dirty="0">
              <a:solidFill>
                <a:srgbClr val="FF0000"/>
              </a:solidFill>
            </a:endParaRPr>
          </a:p>
        </p:txBody>
      </p:sp>
      <p:sp>
        <p:nvSpPr>
          <p:cNvPr id="10" name="Téglalap 9"/>
          <p:cNvSpPr/>
          <p:nvPr/>
        </p:nvSpPr>
        <p:spPr>
          <a:xfrm>
            <a:off x="710304" y="5411450"/>
            <a:ext cx="7510967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44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Ez nem szolidaritás. </a:t>
            </a:r>
          </a:p>
          <a:p>
            <a:pPr algn="ctr"/>
            <a:r>
              <a:rPr lang="hu-HU" sz="44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Ez szolgáltatás, amiért fizetünk.</a:t>
            </a:r>
            <a:endParaRPr lang="hu-HU" sz="44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0070C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0" name="Téglalap 29"/>
          <p:cNvSpPr/>
          <p:nvPr/>
        </p:nvSpPr>
        <p:spPr>
          <a:xfrm>
            <a:off x="287852" y="2567364"/>
            <a:ext cx="8141396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4400" b="1" cap="none" spc="0" dirty="0" err="1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It</a:t>
            </a:r>
            <a:r>
              <a:rPr lang="hu-HU" sz="44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is </a:t>
            </a:r>
            <a:r>
              <a:rPr lang="hu-HU" sz="4400" b="1" cap="none" spc="0" dirty="0" err="1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not</a:t>
            </a:r>
            <a:r>
              <a:rPr lang="hu-HU" sz="44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hu-HU" sz="4400" b="1" cap="none" spc="0" dirty="0" err="1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solidarity</a:t>
            </a:r>
            <a:r>
              <a:rPr lang="hu-HU" sz="44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. </a:t>
            </a:r>
          </a:p>
          <a:p>
            <a:pPr algn="ctr"/>
            <a:r>
              <a:rPr lang="hu-HU" sz="4400" b="1" cap="none" spc="0" dirty="0" err="1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It</a:t>
            </a:r>
            <a:r>
              <a:rPr lang="hu-HU" sz="44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is </a:t>
            </a:r>
            <a:r>
              <a:rPr lang="hu-HU" sz="4400" b="1" cap="none" spc="0" dirty="0" err="1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services</a:t>
            </a:r>
            <a:r>
              <a:rPr lang="hu-HU" sz="44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and </a:t>
            </a:r>
            <a:r>
              <a:rPr lang="hu-HU" sz="4400" b="1" cap="none" spc="0" dirty="0" err="1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we</a:t>
            </a:r>
            <a:r>
              <a:rPr lang="hu-HU" sz="44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hu-HU" sz="4400" b="1" cap="none" spc="0" dirty="0" err="1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pay</a:t>
            </a:r>
            <a:r>
              <a:rPr lang="hu-HU" sz="44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hu-HU" sz="4400" b="1" cap="none" spc="0" dirty="0" err="1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for</a:t>
            </a:r>
            <a:r>
              <a:rPr lang="hu-HU" sz="44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hu-HU" sz="4400" b="1" cap="none" spc="0" dirty="0" err="1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them</a:t>
            </a:r>
            <a:r>
              <a:rPr lang="hu-HU" sz="44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.</a:t>
            </a:r>
            <a:endParaRPr lang="hu-HU" sz="4400" b="1" cap="none" spc="0" dirty="0">
              <a:ln w="10160">
                <a:solidFill>
                  <a:schemeClr val="accent5"/>
                </a:solidFill>
                <a:prstDash val="solid"/>
              </a:ln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5" name="Szövegdoboz 14"/>
          <p:cNvSpPr txBox="1"/>
          <p:nvPr/>
        </p:nvSpPr>
        <p:spPr>
          <a:xfrm rot="20887981">
            <a:off x="261584" y="1599326"/>
            <a:ext cx="75737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3200" dirty="0" err="1" smtClean="0">
                <a:latin typeface="Arial Black" panose="020B0A04020102020204" pitchFamily="34" charset="0"/>
              </a:rPr>
              <a:t>That</a:t>
            </a:r>
            <a:r>
              <a:rPr lang="hu-HU" sz="3200" dirty="0" smtClean="0">
                <a:latin typeface="Arial Black" panose="020B0A04020102020204" pitchFamily="34" charset="0"/>
              </a:rPr>
              <a:t> is a </a:t>
            </a:r>
            <a:r>
              <a:rPr lang="hu-HU" sz="3200" dirty="0" err="1" smtClean="0">
                <a:latin typeface="Arial Black" panose="020B0A04020102020204" pitchFamily="34" charset="0"/>
              </a:rPr>
              <a:t>simple</a:t>
            </a:r>
            <a:r>
              <a:rPr lang="hu-HU" sz="3200" dirty="0" smtClean="0">
                <a:latin typeface="Arial Black" panose="020B0A04020102020204" pitchFamily="34" charset="0"/>
              </a:rPr>
              <a:t> business </a:t>
            </a:r>
            <a:r>
              <a:rPr lang="hu-HU" sz="3200" dirty="0" err="1" smtClean="0">
                <a:latin typeface="Arial Black" panose="020B0A04020102020204" pitchFamily="34" charset="0"/>
              </a:rPr>
              <a:t>action</a:t>
            </a:r>
            <a:endParaRPr lang="hu-HU" sz="3200" dirty="0">
              <a:latin typeface="Arial Black" panose="020B0A04020102020204" pitchFamily="34" charset="0"/>
            </a:endParaRPr>
          </a:p>
        </p:txBody>
      </p:sp>
      <p:sp>
        <p:nvSpPr>
          <p:cNvPr id="32" name="Szövegdoboz 31"/>
          <p:cNvSpPr txBox="1"/>
          <p:nvPr/>
        </p:nvSpPr>
        <p:spPr>
          <a:xfrm rot="20843652">
            <a:off x="-23422" y="4722843"/>
            <a:ext cx="72377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3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Ez egyszerűen egy üzleti akció</a:t>
            </a:r>
            <a:endParaRPr lang="hu-HU" sz="32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1576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16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7" name="Szövegdoboz 26"/>
          <p:cNvSpPr txBox="1"/>
          <p:nvPr/>
        </p:nvSpPr>
        <p:spPr>
          <a:xfrm>
            <a:off x="-91127" y="280473"/>
            <a:ext cx="8134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>
                <a:latin typeface="Arial Black" panose="020B0A04020102020204" pitchFamily="34" charset="0"/>
              </a:rPr>
              <a:t>SOLIDARITY MAKES UNITY MORE EFFECTIVE</a:t>
            </a:r>
            <a:endParaRPr lang="hu-HU" b="1" dirty="0">
              <a:latin typeface="Arial Black" panose="020B0A04020102020204" pitchFamily="34" charset="0"/>
            </a:endParaRPr>
          </a:p>
        </p:txBody>
      </p:sp>
      <p:sp>
        <p:nvSpPr>
          <p:cNvPr id="9" name="Szövegdoboz 8"/>
          <p:cNvSpPr txBox="1"/>
          <p:nvPr/>
        </p:nvSpPr>
        <p:spPr>
          <a:xfrm>
            <a:off x="-73699" y="1591013"/>
            <a:ext cx="8937191" cy="169277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/>
              <a:t>Business </a:t>
            </a:r>
            <a:r>
              <a:rPr lang="hu-HU" sz="2000" b="1" dirty="0" err="1" smtClean="0"/>
              <a:t>action</a:t>
            </a:r>
            <a:r>
              <a:rPr lang="hu-HU" sz="2000" b="1" dirty="0" smtClean="0"/>
              <a:t> = </a:t>
            </a:r>
            <a:r>
              <a:rPr lang="hu-HU" sz="2000" b="1" dirty="0" err="1" smtClean="0"/>
              <a:t>we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need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something</a:t>
            </a:r>
            <a:r>
              <a:rPr lang="hu-HU" sz="2000" b="1" dirty="0" smtClean="0"/>
              <a:t> and </a:t>
            </a:r>
            <a:r>
              <a:rPr lang="hu-HU" sz="2000" b="1" dirty="0" err="1" smtClean="0"/>
              <a:t>pay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for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it</a:t>
            </a:r>
            <a:r>
              <a:rPr lang="hu-HU" sz="2000" b="1" dirty="0" smtClean="0"/>
              <a:t>.</a:t>
            </a:r>
          </a:p>
          <a:p>
            <a:pPr algn="ctr"/>
            <a:endParaRPr lang="hu-HU" sz="2000" b="1" dirty="0"/>
          </a:p>
          <a:p>
            <a:pPr algn="ctr"/>
            <a:r>
              <a:rPr lang="hu-HU" sz="2000" b="1" dirty="0" err="1" smtClean="0"/>
              <a:t>Solidarity</a:t>
            </a:r>
            <a:r>
              <a:rPr lang="hu-HU" sz="2000" b="1" dirty="0" smtClean="0"/>
              <a:t> = </a:t>
            </a:r>
            <a:r>
              <a:rPr lang="hu-HU" sz="2000" b="1" dirty="0" err="1" smtClean="0"/>
              <a:t>mutual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help</a:t>
            </a:r>
            <a:r>
              <a:rPr lang="hu-HU" sz="2000" b="1" dirty="0" smtClean="0"/>
              <a:t> and </a:t>
            </a:r>
            <a:r>
              <a:rPr lang="hu-HU" sz="2000" b="1" dirty="0" err="1" smtClean="0"/>
              <a:t>we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do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not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have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to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pay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or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it</a:t>
            </a:r>
            <a:r>
              <a:rPr lang="hu-HU" sz="2000" b="1" dirty="0" smtClean="0"/>
              <a:t>.</a:t>
            </a:r>
          </a:p>
          <a:p>
            <a:pPr algn="ctr"/>
            <a:endParaRPr lang="hu-HU" sz="2000" b="1" dirty="0"/>
          </a:p>
          <a:p>
            <a:pPr algn="ctr"/>
            <a:r>
              <a:rPr lang="hu-HU" sz="2400" b="1" dirty="0" err="1" smtClean="0">
                <a:latin typeface="Arial Black" panose="020B0A04020102020204" pitchFamily="34" charset="0"/>
              </a:rPr>
              <a:t>Solidarity</a:t>
            </a:r>
            <a:r>
              <a:rPr lang="hu-HU" sz="2400" b="1" dirty="0" smtClean="0">
                <a:latin typeface="Arial Black" panose="020B0A04020102020204" pitchFamily="34" charset="0"/>
              </a:rPr>
              <a:t> is </a:t>
            </a:r>
            <a:r>
              <a:rPr lang="hu-HU" sz="2400" b="1" dirty="0" err="1" smtClean="0">
                <a:latin typeface="Arial Black" panose="020B0A04020102020204" pitchFamily="34" charset="0"/>
              </a:rPr>
              <a:t>based</a:t>
            </a:r>
            <a:r>
              <a:rPr lang="hu-HU" sz="2400" b="1" dirty="0" smtClean="0">
                <a:latin typeface="Arial Black" panose="020B0A04020102020204" pitchFamily="34" charset="0"/>
              </a:rPr>
              <a:t> </a:t>
            </a:r>
            <a:r>
              <a:rPr lang="hu-HU" sz="2400" b="1" dirty="0" err="1" smtClean="0">
                <a:latin typeface="Arial Black" panose="020B0A04020102020204" pitchFamily="34" charset="0"/>
              </a:rPr>
              <a:t>on</a:t>
            </a:r>
            <a:r>
              <a:rPr lang="hu-HU" sz="2400" b="1" dirty="0" smtClean="0">
                <a:latin typeface="Arial Black" panose="020B0A04020102020204" pitchFamily="34" charset="0"/>
              </a:rPr>
              <a:t> </a:t>
            </a:r>
            <a:r>
              <a:rPr lang="hu-HU" sz="2400" b="1" dirty="0" err="1" smtClean="0">
                <a:latin typeface="Arial Black" panose="020B0A04020102020204" pitchFamily="34" charset="0"/>
              </a:rPr>
              <a:t>shared</a:t>
            </a:r>
            <a:r>
              <a:rPr lang="hu-HU" sz="2400" b="1" dirty="0" smtClean="0">
                <a:latin typeface="Arial Black" panose="020B0A04020102020204" pitchFamily="34" charset="0"/>
              </a:rPr>
              <a:t> </a:t>
            </a:r>
            <a:r>
              <a:rPr lang="hu-HU" sz="2400" b="1" dirty="0" err="1" smtClean="0">
                <a:latin typeface="Arial Black" panose="020B0A04020102020204" pitchFamily="34" charset="0"/>
              </a:rPr>
              <a:t>values</a:t>
            </a:r>
            <a:r>
              <a:rPr lang="hu-HU" sz="2400" b="1" dirty="0" smtClean="0">
                <a:latin typeface="Arial Black" panose="020B0A04020102020204" pitchFamily="34" charset="0"/>
              </a:rPr>
              <a:t>, business – </a:t>
            </a:r>
            <a:r>
              <a:rPr lang="hu-HU" sz="2400" b="1" dirty="0" err="1" smtClean="0">
                <a:latin typeface="Arial Black" panose="020B0A04020102020204" pitchFamily="34" charset="0"/>
              </a:rPr>
              <a:t>not</a:t>
            </a:r>
            <a:r>
              <a:rPr lang="hu-HU" sz="2000" b="1" dirty="0" smtClean="0">
                <a:latin typeface="Arial Black" panose="020B0A04020102020204" pitchFamily="34" charset="0"/>
              </a:rPr>
              <a:t>.</a:t>
            </a:r>
            <a:endParaRPr lang="hu-HU" sz="2000" b="1" dirty="0">
              <a:latin typeface="Arial Black" panose="020B0A04020102020204" pitchFamily="34" charset="0"/>
            </a:endParaRPr>
          </a:p>
        </p:txBody>
      </p:sp>
      <p:sp>
        <p:nvSpPr>
          <p:cNvPr id="26" name="Szövegdoboz 25"/>
          <p:cNvSpPr txBox="1"/>
          <p:nvPr/>
        </p:nvSpPr>
        <p:spPr>
          <a:xfrm>
            <a:off x="719055" y="4166208"/>
            <a:ext cx="7348935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>
                <a:solidFill>
                  <a:srgbClr val="0070C0"/>
                </a:solidFill>
              </a:rPr>
              <a:t>Üzleti akció = szükségünk van valamire és fizetünk érte.</a:t>
            </a:r>
          </a:p>
          <a:p>
            <a:pPr algn="ctr"/>
            <a:endParaRPr lang="hu-HU" sz="2000" b="1" dirty="0">
              <a:solidFill>
                <a:srgbClr val="0070C0"/>
              </a:solidFill>
            </a:endParaRPr>
          </a:p>
          <a:p>
            <a:pPr algn="ctr"/>
            <a:r>
              <a:rPr lang="hu-HU" sz="2000" b="1" dirty="0" smtClean="0">
                <a:solidFill>
                  <a:srgbClr val="0070C0"/>
                </a:solidFill>
              </a:rPr>
              <a:t>Szolidaritás = kölcsönös segítség és nem kell fizetnünk érte.</a:t>
            </a:r>
          </a:p>
          <a:p>
            <a:pPr algn="ctr"/>
            <a:endParaRPr lang="hu-HU" sz="2000" b="1" dirty="0">
              <a:solidFill>
                <a:srgbClr val="0070C0"/>
              </a:solidFill>
            </a:endParaRPr>
          </a:p>
          <a:p>
            <a:pPr algn="ctr"/>
            <a:r>
              <a:rPr lang="hu-HU" sz="2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 szolidaritás a közös értékeken alapszik, </a:t>
            </a:r>
          </a:p>
          <a:p>
            <a:pPr algn="ctr"/>
            <a:r>
              <a:rPr lang="hu-HU" sz="2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az üzlet – nem.</a:t>
            </a:r>
            <a:endParaRPr lang="hu-HU" sz="2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2845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897</Words>
  <Application>Microsoft Office PowerPoint</Application>
  <PresentationFormat>Diavetítés a képernyőre (4:3 oldalarány)</PresentationFormat>
  <Paragraphs>139</Paragraphs>
  <Slides>13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13</vt:i4>
      </vt:variant>
    </vt:vector>
  </HeadingPairs>
  <TitlesOfParts>
    <vt:vector size="18" baseType="lpstr">
      <vt:lpstr>Arial</vt:lpstr>
      <vt:lpstr>Arial Black</vt:lpstr>
      <vt:lpstr>Calibri</vt:lpstr>
      <vt:lpstr>Calibri Light</vt:lpstr>
      <vt:lpstr>Office-téma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Microsoft-fiók</dc:creator>
  <cp:lastModifiedBy>Microsoft-fiók</cp:lastModifiedBy>
  <cp:revision>1</cp:revision>
  <dcterms:created xsi:type="dcterms:W3CDTF">2021-06-16T07:52:50Z</dcterms:created>
  <dcterms:modified xsi:type="dcterms:W3CDTF">2021-06-16T07:55:03Z</dcterms:modified>
</cp:coreProperties>
</file>