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Munka1!$A$1:$E$1</c:f>
              <c:numCache>
                <c:formatCode>General</c:formatCode>
                <c:ptCount val="5"/>
                <c:pt idx="0">
                  <c:v>37500</c:v>
                </c:pt>
                <c:pt idx="1">
                  <c:v>25800</c:v>
                </c:pt>
                <c:pt idx="2">
                  <c:v>5600</c:v>
                </c:pt>
                <c:pt idx="3">
                  <c:v>0</c:v>
                </c:pt>
                <c:pt idx="4">
                  <c:v>10300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730352"/>
        <c:axId val="433731528"/>
      </c:barChart>
      <c:catAx>
        <c:axId val="43373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33731528"/>
        <c:crosses val="autoZero"/>
        <c:auto val="1"/>
        <c:lblAlgn val="ctr"/>
        <c:lblOffset val="100"/>
        <c:noMultiLvlLbl val="0"/>
      </c:catAx>
      <c:valAx>
        <c:axId val="433731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373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04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86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5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7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5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33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13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76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15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5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4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2C35-FEEB-4088-B616-E8240814FCAA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7F60-C2F2-434E-A74C-0222B4CC9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9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www.worldometers.info/geography/7-continents/south-america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17" Type="http://schemas.openxmlformats.org/officeDocument/2006/relationships/hyperlink" Target="https://www.worldometers.info/geography/7-continents/north-america/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www.worldometers.info/geography/7-continents/europe/" TargetMode="External"/><Relationship Id="rId20" Type="http://schemas.openxmlformats.org/officeDocument/2006/relationships/hyperlink" Target="https://www.worldometers.info/geography/continents/antarctic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hyperlink" Target="https://www.worldometers.info/geography/7-continents/africa/" TargetMode="External"/><Relationship Id="rId10" Type="http://schemas.openxmlformats.org/officeDocument/2006/relationships/image" Target="../media/image23.jpeg"/><Relationship Id="rId19" Type="http://schemas.openxmlformats.org/officeDocument/2006/relationships/hyperlink" Target="https://www.worldometers.info/geography/7-continents/australia/oceania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hyperlink" Target="https://www.worldometers.info/geography/7-continents/asia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0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55574" y="346947"/>
            <a:ext cx="8903138" cy="5285015"/>
            <a:chOff x="155574" y="346947"/>
            <a:chExt cx="8903138" cy="5285015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2300840" y="5047187"/>
              <a:ext cx="504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3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67172" y="5681745"/>
            <a:ext cx="3719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err="1" smtClean="0"/>
              <a:t>EfC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CIERNA VODA, SK, 2021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150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2256" y="124287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Measuring global warmi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7959" y="1669965"/>
            <a:ext cx="7159626" cy="477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7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What is global warming? | New Scienti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621" y="1469697"/>
            <a:ext cx="7882706" cy="5255138"/>
          </a:xfrm>
          <a:prstGeom prst="rect">
            <a:avLst/>
          </a:prstGeom>
          <a:noFill/>
        </p:spPr>
      </p:pic>
      <p:sp>
        <p:nvSpPr>
          <p:cNvPr id="26" name="Téglalap 25"/>
          <p:cNvSpPr/>
          <p:nvPr/>
        </p:nvSpPr>
        <p:spPr>
          <a:xfrm>
            <a:off x="861134" y="109195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61134" y="109195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44907" y="2834702"/>
            <a:ext cx="7588168" cy="40011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BY 2050, EUROPE WANTS TO BE THE FIRST ZERO-CARBON CONTINENT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100114" y="4104193"/>
            <a:ext cx="6730497" cy="40011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2050 – RA EUROPA  ZÉRÓ-KARBON KONTINENS KÍVÁN LENNI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pic>
        <p:nvPicPr>
          <p:cNvPr id="57346" name="Picture 2" descr="https://upload.wikimedia.org/wikipedia/commons/thumb/0/0b/Global_GHG_Emissions_by_Sector_2016.png/1280px-Global_GHG_Emissions_by_Sector_201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1726" y="1420427"/>
            <a:ext cx="7096217" cy="5322163"/>
          </a:xfrm>
          <a:prstGeom prst="rect">
            <a:avLst/>
          </a:prstGeom>
          <a:noFill/>
        </p:spPr>
      </p:pic>
      <p:sp>
        <p:nvSpPr>
          <p:cNvPr id="27" name="Téglalap 26"/>
          <p:cNvSpPr/>
          <p:nvPr/>
        </p:nvSpPr>
        <p:spPr>
          <a:xfrm>
            <a:off x="861134" y="109195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897297" y="1500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2016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584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281561" y="1775533"/>
            <a:ext cx="446712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EU POPULATION 2020: 448 MILLION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AZ EU NÉPESSÉGE 2020-BAN:448 MILLIÓ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56322" name="Picture 2" descr="7 continent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9874" y="2583402"/>
            <a:ext cx="6667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Táblázat 25"/>
          <p:cNvGraphicFramePr>
            <a:graphicFrameLocks noGrp="1"/>
          </p:cNvGraphicFramePr>
          <p:nvPr/>
        </p:nvGraphicFramePr>
        <p:xfrm>
          <a:off x="181069" y="1754609"/>
          <a:ext cx="8682276" cy="4940428"/>
        </p:xfrm>
        <a:graphic>
          <a:graphicData uri="http://schemas.openxmlformats.org/drawingml/2006/table">
            <a:tbl>
              <a:tblPr/>
              <a:tblGrid>
                <a:gridCol w="1447046"/>
                <a:gridCol w="1447046"/>
                <a:gridCol w="1447046"/>
                <a:gridCol w="1447046"/>
                <a:gridCol w="1447046"/>
                <a:gridCol w="1447046"/>
              </a:tblGrid>
              <a:tr h="836125"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/>
                        <a:t>#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300"/>
                        <a:t>Continent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/>
                        <a:t>Population</a:t>
                      </a:r>
                      <a:br>
                        <a:rPr lang="hu-HU" sz="1300"/>
                      </a:br>
                      <a:r>
                        <a:rPr lang="hu-HU" sz="1300"/>
                        <a:t>(2020)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/>
                        <a:t>Area</a:t>
                      </a:r>
                      <a:br>
                        <a:rPr lang="hu-HU" sz="1300"/>
                      </a:br>
                      <a:r>
                        <a:rPr lang="hu-HU" sz="1300"/>
                        <a:t>(Km²)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/>
                        <a:t>Density</a:t>
                      </a:r>
                      <a:br>
                        <a:rPr lang="hu-HU" sz="1300"/>
                      </a:br>
                      <a:r>
                        <a:rPr lang="hu-HU" sz="1300"/>
                        <a:t>(P/Km²)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/>
                        <a:t>World Population</a:t>
                      </a:r>
                      <a:br>
                        <a:rPr lang="hu-HU" sz="1300"/>
                      </a:br>
                      <a:r>
                        <a:rPr lang="hu-HU" sz="1300"/>
                        <a:t>Share</a:t>
                      </a:r>
                    </a:p>
                  </a:txBody>
                  <a:tcPr marL="35674" marR="35674" marT="35674" marB="356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1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4"/>
                        </a:rPr>
                        <a:t>Asia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4,641,054,775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31,033,131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150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59.54%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2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5"/>
                        </a:rPr>
                        <a:t>Africa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1,340,598,147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29,648,481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45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17.20%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3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6"/>
                        </a:rPr>
                        <a:t>Europe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747,636,026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22,134,900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34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9.59%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4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7"/>
                        </a:rPr>
                        <a:t>North America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592,072,212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21,330,000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28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7.60%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5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8"/>
                        </a:rPr>
                        <a:t>South America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430,759,766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17,461,112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25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5.53%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6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19"/>
                        </a:rPr>
                        <a:t>Australia/Oceania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43,111,704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8,486,460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5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0.55%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86329">
                <a:tc>
                  <a:txBody>
                    <a:bodyPr/>
                    <a:lstStyle/>
                    <a:p>
                      <a:pPr fontAlgn="t"/>
                      <a:r>
                        <a:rPr lang="hu-HU" sz="1300"/>
                        <a:t>7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300" b="1" u="sng">
                          <a:solidFill>
                            <a:srgbClr val="699A21"/>
                          </a:solidFill>
                          <a:hlinkClick r:id="rId20"/>
                        </a:rPr>
                        <a:t>Antarctica</a:t>
                      </a:r>
                      <a:endParaRPr lang="hu-HU" sz="1300" b="1"/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b="1"/>
                        <a:t>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13,720,000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/>
                        <a:t>0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300" dirty="0"/>
                        <a:t>0.00%</a:t>
                      </a:r>
                    </a:p>
                  </a:txBody>
                  <a:tcPr marL="35674" marR="35674" marT="35674" marB="3567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2539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noto sans"/>
                <a:cs typeface="Arial" pitchFamily="34" charset="0"/>
              </a:rPr>
              <a:t>List of the seven continents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noto sans"/>
                <a:cs typeface="Arial" pitchFamily="34" charset="0"/>
              </a:rPr>
              <a:t>Ranked by current population</a:t>
            </a:r>
            <a:endParaRPr kumimoji="0" lang="hu-H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1402671" y="2421383"/>
          <a:ext cx="6649376" cy="389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8" name="Szövegdoboz 27"/>
          <p:cNvSpPr txBox="1"/>
          <p:nvPr/>
        </p:nvSpPr>
        <p:spPr>
          <a:xfrm>
            <a:off x="1384917" y="1748901"/>
            <a:ext cx="6244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PER CAPITA GDP        </a:t>
            </a:r>
            <a:r>
              <a:rPr lang="hu-HU" sz="2000" b="1" dirty="0" smtClean="0">
                <a:solidFill>
                  <a:srgbClr val="0070C0"/>
                </a:solidFill>
              </a:rPr>
              <a:t>EGY FŐRE ESŐ NEMZETI JÖVEDELEM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384916" y="213951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USD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313895" y="6072326"/>
            <a:ext cx="6908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    NORTH AMERICA   EUROPE           ASIA                        </a:t>
            </a:r>
            <a:r>
              <a:rPr lang="hu-HU" b="1" dirty="0" smtClean="0">
                <a:solidFill>
                  <a:srgbClr val="FF0000"/>
                </a:solidFill>
              </a:rPr>
              <a:t>WORLD AVERAGE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emographic Outlook for the European Union 20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" y="1646272"/>
            <a:ext cx="4953917" cy="49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5405120" y="3088640"/>
            <a:ext cx="3628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ÉLETKOR-FA AZ EU-BAN</a:t>
            </a:r>
          </a:p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2001 – 2019 ÉS 2020 - 2050</a:t>
            </a:r>
            <a:endParaRPr lang="hu-H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ife expectancy in Europe in 2019 | Statist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2160745"/>
            <a:ext cx="6135448" cy="45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2011680" y="173736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A 2020-BAN SZÜLETETTEK VÁRHATÓ ÉLETTARTAMA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493520" y="3332480"/>
            <a:ext cx="14975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INCOME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02273" y="2397760"/>
            <a:ext cx="24638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MAIN COMPONENTS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232400" y="2397760"/>
            <a:ext cx="190744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FŐ ÖSSZETEVŐK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335280" y="3332480"/>
            <a:ext cx="17016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EGÉSZSÉGÜGY</a:t>
            </a:r>
          </a:p>
          <a:p>
            <a:endParaRPr lang="hu-HU" sz="2000" b="1" dirty="0">
              <a:solidFill>
                <a:srgbClr val="0070C0"/>
              </a:solidFill>
            </a:endParaRPr>
          </a:p>
          <a:p>
            <a:r>
              <a:rPr lang="hu-HU" sz="2000" b="1" dirty="0" smtClean="0">
                <a:solidFill>
                  <a:srgbClr val="0070C0"/>
                </a:solidFill>
              </a:rPr>
              <a:t>LAKHATÁS</a:t>
            </a:r>
          </a:p>
          <a:p>
            <a:endParaRPr lang="hu-HU" sz="2000" b="1" dirty="0">
              <a:solidFill>
                <a:srgbClr val="0070C0"/>
              </a:solidFill>
            </a:endParaRPr>
          </a:p>
          <a:p>
            <a:r>
              <a:rPr lang="hu-HU" sz="2000" b="1" dirty="0" smtClean="0">
                <a:solidFill>
                  <a:srgbClr val="0070C0"/>
                </a:solidFill>
              </a:rPr>
              <a:t>JÖVEDELEM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264358" y="465137"/>
            <a:ext cx="2941247" cy="1989927"/>
            <a:chOff x="155574" y="346947"/>
            <a:chExt cx="8903138" cy="5460320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1520022" y="5047187"/>
              <a:ext cx="6237482" cy="76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3314705" y="5118389"/>
            <a:ext cx="289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DISCUSSION RESULTS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64000" y="2871712"/>
            <a:ext cx="843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24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2400" b="1" dirty="0">
              <a:latin typeface="Arial Black" panose="020B0A04020102020204" pitchFamily="34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443883" y="4071709"/>
            <a:ext cx="835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70 ÉVE JELENT A SCHUMANN-NYILATKOZAT: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  <a:latin typeface="Arial Black" pitchFamily="34" charset="0"/>
              </a:rPr>
              <a:t>A FEHÉR KÖNYV ÉS TANULSÁGAI MÁRA NÉZVE</a:t>
            </a:r>
            <a:endParaRPr lang="hu-H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2775" y="1931443"/>
            <a:ext cx="5799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1. EQUAL OPPORTUNITIES TO ACCESS TO LABOUR MARKET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5575" y="2414351"/>
            <a:ext cx="4682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EDUCATION, TRAINNG, LIFE-LONG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GENDER 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EQUAL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ACTIVE SUPPORT TO EMPLOYMENT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12775" y="3912922"/>
            <a:ext cx="32618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FAIR WORKING CONDITIONS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55575" y="4534330"/>
            <a:ext cx="42150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SECURE AND ADAPTABLE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INFORMATION ABOUT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SOCIAL DIALOGUE AND INVOLVMENT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WORK – 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HEALTHY WORK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 flipH="1">
            <a:off x="6700518" y="1931443"/>
            <a:ext cx="226821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1. EGYFORMA JOGOK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 flipH="1">
            <a:off x="6186021" y="2414351"/>
            <a:ext cx="287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OKTATÁS, KÉPZÉS, LLP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NEMEK EGYENLŐSÉGE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EGYFORMA ESÉLYEK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A DOLGOZÓK TÁMOGATÁSA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633843" y="3912922"/>
            <a:ext cx="324556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2</a:t>
            </a:r>
            <a:r>
              <a:rPr lang="hu-HU" b="1" dirty="0" smtClean="0">
                <a:solidFill>
                  <a:srgbClr val="0070C0"/>
                </a:solidFill>
              </a:rPr>
              <a:t>. FAIR MUNKAKÖRÜLMÉNYEK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303428" y="4534330"/>
            <a:ext cx="3906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BIZTONSÁGOS MUNKAKÖRÜLMÉNYEK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JÖVEDELMEK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INFOMÁCIÓ A MUNKAVÁLLALÁSRÓL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SZOCIÁLIS PÁRBESZÉD ÉS BEVONÁS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MUNKA – SZABADIDŐ EGYENSÚLY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MUNKAEGÉSZSÉGÜGY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07975" y="1775370"/>
            <a:ext cx="37056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3</a:t>
            </a:r>
            <a:r>
              <a:rPr lang="hu-HU" b="1" dirty="0" smtClean="0"/>
              <a:t>. SOCIAL PROTECTION &amp; INCLUSION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859226" y="2543017"/>
            <a:ext cx="4020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 GYERMEKVÁLLALÁS ÉS 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SZOCIÁLIS VÉDŐHÁLÓ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MUNKANÉLKÜLISÉGI SEGÉLY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MINIMÁLBÉR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IDŐSKORI JÖVEDELEM, NYUGDÍJ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EGÉSZSÉGVÉDELEM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SÉRÜLTEK GONDOZÁSA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HOSSZÚTÁVÚ GONDOSKODÁS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 HAJLÉKTALANOK SEGÍTÉSE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ALAPVETŐ SZOLGÁLTATÁSOK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07973" y="2543017"/>
            <a:ext cx="3553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CHILDCARE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SOCIAL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UNEMPLOYMENT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MINIMUM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OLD AGE INCOME, 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LONG-TERM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ASSISTANCE FOR THE HOMELESS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ESSENTIAL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85180" y="1779763"/>
            <a:ext cx="3922353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SZOCIÁLIS VÉDŐHÁLÓ ÉS BEVONÁS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65321" y="1091954"/>
            <a:ext cx="64340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SOCIAL DIMENSION OF EU     </a:t>
            </a:r>
            <a:r>
              <a:rPr lang="hu-HU" sz="2000" b="1" dirty="0" smtClean="0">
                <a:solidFill>
                  <a:srgbClr val="0070C0"/>
                </a:solidFill>
              </a:rPr>
              <a:t>AZ EU SZOCIÁLIS DIMENZIÓJA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100895" y="1715648"/>
            <a:ext cx="483356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 Black" pitchFamily="34" charset="0"/>
              </a:rPr>
              <a:t>THANKS FOR YOUR ATTENTION</a:t>
            </a:r>
          </a:p>
          <a:p>
            <a:pPr algn="ctr"/>
            <a:endParaRPr lang="hu-HU" sz="2000" dirty="0">
              <a:latin typeface="Arial Black" pitchFamily="34" charset="0"/>
            </a:endParaRPr>
          </a:p>
          <a:p>
            <a:pPr algn="ctr"/>
            <a:r>
              <a:rPr lang="hu-HU" sz="2000" dirty="0" smtClean="0">
                <a:latin typeface="Arial Black" pitchFamily="34" charset="0"/>
              </a:rPr>
              <a:t>AND FOR YOUR ACTIVITY!</a:t>
            </a:r>
            <a:endParaRPr lang="hu-HU" sz="2000" dirty="0">
              <a:latin typeface="Arial Black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274350" y="4706645"/>
            <a:ext cx="436369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  <a:latin typeface="Arial Black" pitchFamily="34" charset="0"/>
              </a:rPr>
              <a:t>KÖSZÖNÖM A FIGYELMET ÉS</a:t>
            </a:r>
          </a:p>
          <a:p>
            <a:pPr algn="ctr"/>
            <a:r>
              <a:rPr lang="hu-HU" sz="2000" dirty="0" smtClean="0">
                <a:solidFill>
                  <a:srgbClr val="0070C0"/>
                </a:solidFill>
                <a:latin typeface="Arial Black" pitchFamily="34" charset="0"/>
              </a:rPr>
              <a:t>AZ AKTIVITÁST!</a:t>
            </a:r>
            <a:endParaRPr lang="hu-H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9" name="Mosolygó arc 28"/>
          <p:cNvSpPr/>
          <p:nvPr/>
        </p:nvSpPr>
        <p:spPr>
          <a:xfrm>
            <a:off x="3612333" y="2851842"/>
            <a:ext cx="1810693" cy="1720158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7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églalap 30"/>
          <p:cNvSpPr/>
          <p:nvPr/>
        </p:nvSpPr>
        <p:spPr>
          <a:xfrm>
            <a:off x="372862" y="3808521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383219" y="4172505"/>
            <a:ext cx="6613864" cy="3388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463117" y="4740676"/>
            <a:ext cx="8165977" cy="3299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98629" y="5646198"/>
            <a:ext cx="7908524" cy="32107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53592" y="2317071"/>
            <a:ext cx="533287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2017: WHITE PAPER ON THE FUTURE OF EUROPE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2017: FEHÉR KÖNYV EURÓPA JÖVŐJÉRŐL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855432" y="1145219"/>
            <a:ext cx="463671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QUO VADIS EUROPA?</a:t>
            </a:r>
          </a:p>
          <a:p>
            <a:pPr algn="ctr"/>
            <a:r>
              <a:rPr lang="hu-HU" sz="2000" b="1" dirty="0" smtClean="0"/>
              <a:t>WHERE ARE YOU HEADING FOR, EUROPE?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MERRE TARTASZ, EURÓPA?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61640" y="3462292"/>
            <a:ext cx="39044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NEW TECHNOLOGIES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CLIMATE CHANGE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MIGRATION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THREATS: TERRORISM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CHANGING (AGING) POPULATION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UNEMPLOYMENT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RISE OF POPULISM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SOCIAL DIMENSION OF EU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EU AND THE GLOBALISATION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927106" y="3488925"/>
            <a:ext cx="3714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ÚJ TECHNOLÓGIÁK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KLÍMAVÁLTOZÁS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MENEKÜLTEK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VESZÉLY: A TERRORIZMUS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VÁLTOZÓ (ÖREGEDŐ) NÉPESSÉG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MUNKANÉLKÜLISÉG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 POPULIZMUS ERŐSÖDÉSE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AZ EU SZOCIÁLIS DIMENZIÓJA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AZ EU ÉS A GLOBALIZÁCIÓ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57420" y="3116238"/>
            <a:ext cx="846929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PROPOSED DISCUSSION ACCENTS   </a:t>
            </a:r>
            <a:r>
              <a:rPr lang="hu-HU" sz="2000" b="1" dirty="0" smtClean="0">
                <a:solidFill>
                  <a:srgbClr val="0070C0"/>
                </a:solidFill>
              </a:rPr>
              <a:t>A MEGBESZÉLÉSEK JAVASOLT SÚLYPONTJAI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églalap 30"/>
          <p:cNvSpPr/>
          <p:nvPr/>
        </p:nvSpPr>
        <p:spPr>
          <a:xfrm>
            <a:off x="372862" y="3808521"/>
            <a:ext cx="6613864" cy="29296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383219" y="4172505"/>
            <a:ext cx="6613864" cy="3388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463117" y="4740676"/>
            <a:ext cx="8165977" cy="3299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98629" y="5646198"/>
            <a:ext cx="7908524" cy="32107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553592" y="2317071"/>
            <a:ext cx="533287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2017: WHITE PAPER ON THE FUTURE OF EUROPE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2017: FEHÉR KÖNYV EURÓPA JÖVŐJÉRŐL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855432" y="1145219"/>
            <a:ext cx="463671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QUO VADIS EUROPA?</a:t>
            </a:r>
          </a:p>
          <a:p>
            <a:pPr algn="ctr"/>
            <a:r>
              <a:rPr lang="hu-HU" sz="2000" b="1" dirty="0" smtClean="0"/>
              <a:t>WHERE ARE YOU HEADING FOR, EUROPE?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MERRE TARTASZ, EURÓPA?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61640" y="3462292"/>
            <a:ext cx="39044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NEW TECHNOLOGIES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CLIMATE CHANGE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MIGRATION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THREATS: TERRORISM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CHANGING (AGING) POPULATION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UNEMPLOYMENT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RISE OF POPULISM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SOCIAL DIMENSION OF EU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EU AND THE GLOBALISATION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927106" y="3488925"/>
            <a:ext cx="3714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ÚJ TECHNOLÓGIÁK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KLÍMAVÁLTOZÁS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MENEKÜLTEK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VESZÉLY: A TERRORIZMUS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VÁLTOZÓ (ÖREGEDŐ) NÉPESSÉG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MUNKANÉLKÜLISÉG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 POPULIZMUS ERŐSÖDÉSE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AZ EU SZOCIÁLIS DIMENZIÓJA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 AZ EU ÉS A GLOBALIZÁCIÓ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57420" y="3116238"/>
            <a:ext cx="846929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PROPOSED DISCUSSION ACCENTS   </a:t>
            </a:r>
            <a:r>
              <a:rPr lang="hu-HU" sz="2000" b="1" dirty="0" smtClean="0">
                <a:solidFill>
                  <a:srgbClr val="0070C0"/>
                </a:solidFill>
              </a:rPr>
              <a:t>A MEGBESZÉLÉSEK JAVASOLT SÚLYPONTJAI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065320" y="1376040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843378" y="2175029"/>
            <a:ext cx="705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GLASS-HOUSE EFFECT                            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ÜVEGHÁZ-HATÁS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PALRAM Üvegház, polikarbonát, 6'x8', Hybrid 4,6 m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550" y="2547140"/>
            <a:ext cx="4310860" cy="4310860"/>
          </a:xfrm>
          <a:prstGeom prst="rect">
            <a:avLst/>
          </a:prstGeom>
          <a:noFill/>
        </p:spPr>
      </p:pic>
      <p:cxnSp>
        <p:nvCxnSpPr>
          <p:cNvPr id="29" name="Egyenes összekötő nyíllal 28"/>
          <p:cNvCxnSpPr/>
          <p:nvPr/>
        </p:nvCxnSpPr>
        <p:spPr>
          <a:xfrm>
            <a:off x="355107" y="3293616"/>
            <a:ext cx="1482571" cy="150920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1828800" y="3799643"/>
            <a:ext cx="177554" cy="1003177"/>
          </a:xfrm>
          <a:prstGeom prst="straightConnector1">
            <a:avLst/>
          </a:prstGeom>
          <a:ln w="762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2050742" y="3764132"/>
            <a:ext cx="745724" cy="1340528"/>
          </a:xfrm>
          <a:prstGeom prst="straightConnector1">
            <a:avLst/>
          </a:prstGeom>
          <a:ln w="762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Earth globe ⬇ Stock Photo, Image by © Shtanzman #1155766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7565" y="2984241"/>
            <a:ext cx="3182955" cy="3182956"/>
          </a:xfrm>
          <a:prstGeom prst="rect">
            <a:avLst/>
          </a:prstGeom>
          <a:noFill/>
        </p:spPr>
      </p:pic>
      <p:sp>
        <p:nvSpPr>
          <p:cNvPr id="36" name="Szövegdoboz 35"/>
          <p:cNvSpPr txBox="1"/>
          <p:nvPr/>
        </p:nvSpPr>
        <p:spPr>
          <a:xfrm>
            <a:off x="5140171" y="2805344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621045" y="2620392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6945297" y="2444319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6218808" y="2463554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560163" y="4258322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7597806" y="2626311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4660777" y="3737500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4777666" y="3277340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8418991" y="4921189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8482614" y="4372253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8484094" y="3885461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8379041" y="3398668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8052047" y="2965142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4952261" y="5644718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5388746" y="6027937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127071" y="6189215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6874275" y="6190695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7568213" y="6076765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8040210" y="5749770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8308019" y="5360632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4597154" y="4730319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687410" y="5228947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CO</a:t>
            </a:r>
            <a:r>
              <a:rPr lang="hu-HU" sz="1400" dirty="0" smtClean="0"/>
              <a:t>2</a:t>
            </a:r>
            <a:endParaRPr lang="hu-HU" dirty="0"/>
          </a:p>
        </p:txBody>
      </p:sp>
      <p:cxnSp>
        <p:nvCxnSpPr>
          <p:cNvPr id="58" name="Egyenes összekötő nyíllal 57"/>
          <p:cNvCxnSpPr/>
          <p:nvPr/>
        </p:nvCxnSpPr>
        <p:spPr>
          <a:xfrm>
            <a:off x="4085208" y="2203143"/>
            <a:ext cx="1482571" cy="150920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 flipV="1">
            <a:off x="5576657" y="2885243"/>
            <a:ext cx="380260" cy="827104"/>
          </a:xfrm>
          <a:prstGeom prst="straightConnector1">
            <a:avLst/>
          </a:prstGeom>
          <a:ln w="762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/>
          <p:nvPr/>
        </p:nvCxnSpPr>
        <p:spPr>
          <a:xfrm>
            <a:off x="6029417" y="2868967"/>
            <a:ext cx="406894" cy="255973"/>
          </a:xfrm>
          <a:prstGeom prst="straightConnector1">
            <a:avLst/>
          </a:prstGeom>
          <a:ln w="762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52256" y="124287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0351" y="1792939"/>
            <a:ext cx="9113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CO2-CONCENTRATION IN THE ATMOSPHERE         </a:t>
            </a:r>
            <a:r>
              <a:rPr lang="hu-HU" sz="2000" b="1" dirty="0" smtClean="0">
                <a:solidFill>
                  <a:srgbClr val="0070C0"/>
                </a:solidFill>
              </a:rPr>
              <a:t>CO2 KONCENTRÁCIÓ A LÉGKÖRBEN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arbon dioxide over 800,000 year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7406" y="2356655"/>
            <a:ext cx="8401616" cy="4179021"/>
          </a:xfrm>
          <a:prstGeom prst="rect">
            <a:avLst/>
          </a:prstGeom>
          <a:noFill/>
        </p:spPr>
      </p:pic>
      <p:sp>
        <p:nvSpPr>
          <p:cNvPr id="29" name="Szövegdoboz 28"/>
          <p:cNvSpPr txBox="1"/>
          <p:nvPr/>
        </p:nvSpPr>
        <p:spPr>
          <a:xfrm>
            <a:off x="2064190" y="2725093"/>
            <a:ext cx="478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CO2 KONCENTRÁCIÓ AZ ELMÚLT 800.000 ÉVBEN</a:t>
            </a:r>
            <a:endParaRPr lang="hu-HU" b="1" dirty="0">
              <a:solidFill>
                <a:srgbClr val="0070C0"/>
              </a:solidFill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1412341" y="4680642"/>
            <a:ext cx="7116023" cy="2716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Global carbon dioxide growth in 2018 reached 4th highest on record |  National Oceanic and Atmospheric 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34" y="2507810"/>
            <a:ext cx="7867461" cy="4162723"/>
          </a:xfrm>
          <a:prstGeom prst="rect">
            <a:avLst/>
          </a:prstGeom>
          <a:noFill/>
        </p:spPr>
      </p:pic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52256" y="1242875"/>
            <a:ext cx="6613864" cy="292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CLIMATE CHANGE   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ÉGHAJLAT - VÁLTOZÁS 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0351" y="1792939"/>
            <a:ext cx="9113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CO2-CONCENTRATION IN THE ATMOSPHERE         </a:t>
            </a:r>
            <a:r>
              <a:rPr lang="hu-HU" sz="2000" b="1" dirty="0" smtClean="0">
                <a:solidFill>
                  <a:srgbClr val="0070C0"/>
                </a:solidFill>
              </a:rPr>
              <a:t>CO2 KONCENTRÁCIÓ A LÉGKÖRBEN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0" y="2290526"/>
            <a:ext cx="922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CO2 CONCENTRATION IN THE LAST 100 YEARS</a:t>
            </a:r>
            <a:r>
              <a:rPr lang="hu-HU" b="1" dirty="0" smtClean="0">
                <a:solidFill>
                  <a:srgbClr val="0070C0"/>
                </a:solidFill>
              </a:rPr>
              <a:t>   CO2 KONCENTRÁCIÓ AZ ELMÚLT ÉVSZÁZADBAN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3250" name="AutoShape 2" descr="Atmospheric concentrations - Our World i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252" name="AutoShape 4" descr="Atmospheric concentrations - Our World i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5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Atmospheric CO2 concentratio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845" y="2026096"/>
            <a:ext cx="7563775" cy="4162426"/>
          </a:xfrm>
          <a:prstGeom prst="rect">
            <a:avLst/>
          </a:prstGeom>
          <a:noFill/>
        </p:spPr>
      </p:pic>
      <p:sp>
        <p:nvSpPr>
          <p:cNvPr id="26" name="Szövegdoboz 25"/>
          <p:cNvSpPr txBox="1"/>
          <p:nvPr/>
        </p:nvSpPr>
        <p:spPr>
          <a:xfrm>
            <a:off x="710214" y="1260629"/>
            <a:ext cx="7178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DIFFERENT SCENARIOS                 </a:t>
            </a:r>
            <a:r>
              <a:rPr lang="hu-HU" sz="2000" b="1" dirty="0" smtClean="0">
                <a:solidFill>
                  <a:srgbClr val="0070C0"/>
                </a:solidFill>
              </a:rPr>
              <a:t>KÜLÖNBÖZŐ FEJLŐDÉSI MENETEK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9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1147992" y="223873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70 YEARS FROM THE SCHUMANN-DECLARATION</a:t>
            </a:r>
          </a:p>
          <a:p>
            <a:pPr algn="ctr"/>
            <a:r>
              <a:rPr lang="hu-HU" sz="1600" b="1" dirty="0" smtClean="0">
                <a:latin typeface="Arial Black" panose="020B0A04020102020204" pitchFamily="34" charset="0"/>
              </a:rPr>
              <a:t>THE WHITE PAPER AND LESSONS FOR TODAY</a:t>
            </a:r>
            <a:endParaRPr lang="hu-HU" sz="1600" b="1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o2 sources sink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1424" y="1932081"/>
            <a:ext cx="8348323" cy="4706367"/>
          </a:xfrm>
          <a:prstGeom prst="rect">
            <a:avLst/>
          </a:prstGeom>
          <a:noFill/>
        </p:spPr>
      </p:pic>
      <p:sp>
        <p:nvSpPr>
          <p:cNvPr id="26" name="Szövegdoboz 25"/>
          <p:cNvSpPr txBox="1"/>
          <p:nvPr/>
        </p:nvSpPr>
        <p:spPr>
          <a:xfrm>
            <a:off x="752165" y="1086415"/>
            <a:ext cx="6523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CO2 CONCENTRATION  BALANCE IN THE LAST 100 YEARS</a:t>
            </a:r>
            <a:r>
              <a:rPr lang="hu-HU" sz="2000" b="1" dirty="0" smtClean="0">
                <a:solidFill>
                  <a:srgbClr val="0070C0"/>
                </a:solidFill>
              </a:rPr>
              <a:t>   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CO2 KONCENTRÁCIÓ EGYENSÚLY AZ ELMÚLT ÉVSZÁZADBAN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1055</Words>
  <Application>Microsoft Office PowerPoint</Application>
  <PresentationFormat>Diavetítés a képernyőre (4:3 oldalarány)</PresentationFormat>
  <Paragraphs>287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noto sans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</cp:revision>
  <dcterms:created xsi:type="dcterms:W3CDTF">2021-06-16T07:41:14Z</dcterms:created>
  <dcterms:modified xsi:type="dcterms:W3CDTF">2021-06-16T07:42:22Z</dcterms:modified>
</cp:coreProperties>
</file>