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6975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0066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628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741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5207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3613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5956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9057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5375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035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809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DDA6E-26E8-4654-9933-49ED7E34BD0D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ED281-1343-4B7A-83C5-DE2E49E117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7099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Relationship Id="rId14" Type="http://schemas.openxmlformats.org/officeDocument/2006/relationships/image" Target="../media/image26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5" Type="http://schemas.openxmlformats.org/officeDocument/2006/relationships/image" Target="../media/image28.jpe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Relationship Id="rId14" Type="http://schemas.openxmlformats.org/officeDocument/2006/relationships/image" Target="../media/image27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7.jpeg"/><Relationship Id="rId5" Type="http://schemas.openxmlformats.org/officeDocument/2006/relationships/image" Target="../media/image4.png"/><Relationship Id="rId10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155574" y="346947"/>
            <a:ext cx="8903138" cy="5285015"/>
            <a:chOff x="155574" y="346947"/>
            <a:chExt cx="8903138" cy="5285015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2300840" y="5047187"/>
              <a:ext cx="5043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3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5" name="Szövegdoboz 14"/>
          <p:cNvSpPr txBox="1"/>
          <p:nvPr/>
        </p:nvSpPr>
        <p:spPr>
          <a:xfrm>
            <a:off x="2767172" y="5681745"/>
            <a:ext cx="37194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 err="1" smtClean="0"/>
              <a:t>EfC</a:t>
            </a:r>
            <a:endParaRPr lang="hu-HU" sz="2800" b="1" dirty="0" smtClean="0"/>
          </a:p>
          <a:p>
            <a:pPr algn="ctr"/>
            <a:r>
              <a:rPr lang="hu-HU" sz="2800" b="1" dirty="0" smtClean="0"/>
              <a:t>CIERNA VODA, SK, 2021</a:t>
            </a:r>
            <a:endParaRPr 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173437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97962" y="1451729"/>
            <a:ext cx="8732712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PUT MINING AND STEEL INDUSTRY UNDER COMMON CONTROL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BÁNYÁSZATOT ÉS AZ ACÉLIPART KÖZÖS VEZETÉS (ELLENŐRZÉS) ALÁ KELL VONNI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608553" y="4878966"/>
            <a:ext cx="4967963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„EUROPEAN COAL AND STEEL COMMUNITY”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„EURÓPAI SZÉN ÉS ACÉLKÖZÖSSÉG”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564391" y="2801212"/>
            <a:ext cx="72339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GERMANY AGREES	</a:t>
            </a:r>
            <a:r>
              <a:rPr lang="hu-HU" sz="2000" b="1" dirty="0" smtClean="0">
                <a:solidFill>
                  <a:srgbClr val="0070C0"/>
                </a:solidFill>
              </a:rPr>
              <a:t>NÉMETORSZÁG BELEEGYEZIK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ITALY, BENELUX JOIN	</a:t>
            </a:r>
            <a:r>
              <a:rPr lang="hu-HU" sz="2000" b="1" dirty="0" smtClean="0">
                <a:solidFill>
                  <a:srgbClr val="0070C0"/>
                </a:solidFill>
              </a:rPr>
              <a:t>OLASZORSZÁG ÉS A BENELUX ÁLLAMOK 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                                                  CSATLAKOZNAK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1420427" y="4145872"/>
            <a:ext cx="5353325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MONTAN-UNION, 1951      </a:t>
            </a:r>
            <a:r>
              <a:rPr lang="hu-HU" sz="2000" b="1" dirty="0" smtClean="0">
                <a:solidFill>
                  <a:srgbClr val="0070C0"/>
                </a:solidFill>
              </a:rPr>
              <a:t>MONTÁN-UNIÓ, 1951: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2" name="Lefelé nyíl 31"/>
          <p:cNvSpPr/>
          <p:nvPr/>
        </p:nvSpPr>
        <p:spPr>
          <a:xfrm>
            <a:off x="3711415" y="3740611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0" name="Téglalap 29"/>
          <p:cNvSpPr/>
          <p:nvPr/>
        </p:nvSpPr>
        <p:spPr>
          <a:xfrm>
            <a:off x="298283" y="5674321"/>
            <a:ext cx="842070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FIRST SUPRANATIONAL ORGANISATION IN EUROPE</a:t>
            </a:r>
          </a:p>
          <a:p>
            <a:pPr algn="ctr"/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EURÓPA ELSŐ NEMZETEK FELETTI SZERVEZETE</a:t>
            </a:r>
            <a:endParaRPr lang="hu-HU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0281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Téglalap 24"/>
          <p:cNvSpPr/>
          <p:nvPr/>
        </p:nvSpPr>
        <p:spPr>
          <a:xfrm>
            <a:off x="324916" y="2540504"/>
            <a:ext cx="842070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FIRST SUPRANATIONAL ORGANISATION IN EUROPE</a:t>
            </a:r>
          </a:p>
          <a:p>
            <a:pPr algn="ctr"/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EURÓPA ELSŐ NEMZETEK FELETTI SZERVEZETE</a:t>
            </a:r>
            <a:endParaRPr lang="hu-HU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544714" y="2006353"/>
            <a:ext cx="5860772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MONTAN UNION		</a:t>
            </a:r>
            <a:r>
              <a:rPr lang="hu-HU" sz="2400" b="1" dirty="0" smtClean="0">
                <a:solidFill>
                  <a:srgbClr val="0070C0"/>
                </a:solidFill>
              </a:rPr>
              <a:t>MONTÁN-UNIÓ</a:t>
            </a:r>
            <a:endParaRPr lang="hu-HU" sz="24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44767" y="1446357"/>
            <a:ext cx="8882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RESULT OF SCHUMANN-DECLARATION    </a:t>
            </a:r>
            <a:r>
              <a:rPr lang="hu-HU" sz="2000" b="1" dirty="0" smtClean="0">
                <a:solidFill>
                  <a:srgbClr val="0070C0"/>
                </a:solidFill>
              </a:rPr>
              <a:t>A SCHUMANN-NYILATKOZAT EREDMÉNYE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88272" y="3746377"/>
            <a:ext cx="7983404" cy="70788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SCHUMANN-DECLARATION IS THE BIRTHDAY OF EUROPEAN COMMUNITY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SCHUMANN-NYILATKOZAT AZ EURÓPAI KÖZÖSSÉG SZÜLETÉSNAPJA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40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Téglalap 24"/>
          <p:cNvSpPr/>
          <p:nvPr/>
        </p:nvSpPr>
        <p:spPr>
          <a:xfrm>
            <a:off x="324916" y="2540504"/>
            <a:ext cx="842070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THE FIRST SUPRANATIONAL ORGANISATION IN EUROPE</a:t>
            </a:r>
          </a:p>
          <a:p>
            <a:pPr algn="ctr"/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EURÓPA ELSŐ NEMZETEK FELETTI SZERVEZETE</a:t>
            </a:r>
            <a:endParaRPr lang="hu-HU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544714" y="2006353"/>
            <a:ext cx="5860772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MONTAN UNION		</a:t>
            </a:r>
            <a:r>
              <a:rPr lang="hu-HU" sz="2400" b="1" dirty="0" smtClean="0">
                <a:solidFill>
                  <a:srgbClr val="0070C0"/>
                </a:solidFill>
              </a:rPr>
              <a:t>MONTÁN-UNIÓ</a:t>
            </a:r>
            <a:endParaRPr lang="hu-HU" sz="24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44767" y="1446357"/>
            <a:ext cx="8882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RESULT OF SCHUMANN-DECLARATION    </a:t>
            </a:r>
            <a:r>
              <a:rPr lang="hu-HU" sz="2000" b="1" dirty="0" smtClean="0">
                <a:solidFill>
                  <a:srgbClr val="0070C0"/>
                </a:solidFill>
              </a:rPr>
              <a:t>A SCHUMANN-NYILATKOZAT EREDMÉNYE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488272" y="3746377"/>
            <a:ext cx="7983404" cy="70788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SCHUMANN-DECLARATION IS THE BIRTHDAY OF EUROPEAN COMMUNITY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SCHUMANN-NYILATKOZAT AZ EURÓPAI KÖZÖSSÉG SZÜLETÉSNAPJA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Lefelé nyíl 29"/>
          <p:cNvSpPr/>
          <p:nvPr/>
        </p:nvSpPr>
        <p:spPr>
          <a:xfrm>
            <a:off x="3693659" y="4539601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1" name="Szövegdoboz 30"/>
          <p:cNvSpPr txBox="1"/>
          <p:nvPr/>
        </p:nvSpPr>
        <p:spPr>
          <a:xfrm>
            <a:off x="1731145" y="5023431"/>
            <a:ext cx="63031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1958: TREATY OF ROME            </a:t>
            </a:r>
            <a:r>
              <a:rPr lang="hu-HU" sz="2000" b="1" dirty="0" smtClean="0">
                <a:solidFill>
                  <a:srgbClr val="0070C0"/>
                </a:solidFill>
              </a:rPr>
              <a:t>A RÓMAI SZERZŐDÉS</a:t>
            </a:r>
          </a:p>
          <a:p>
            <a:r>
              <a:rPr lang="hu-HU" sz="2000" b="1" dirty="0" smtClean="0"/>
              <a:t>1993:MAASTRICHT TREATY     </a:t>
            </a:r>
            <a:r>
              <a:rPr lang="hu-HU" sz="2000" b="1" dirty="0" smtClean="0">
                <a:solidFill>
                  <a:srgbClr val="0070C0"/>
                </a:solidFill>
              </a:rPr>
              <a:t> A MASSTRICHTI SZERZŐDÉS</a:t>
            </a:r>
          </a:p>
          <a:p>
            <a:r>
              <a:rPr lang="hu-HU" sz="2000" b="1" dirty="0" smtClean="0"/>
              <a:t>2007: LISBON TREATY                </a:t>
            </a:r>
            <a:r>
              <a:rPr lang="hu-HU" sz="2000" b="1" dirty="0" smtClean="0">
                <a:solidFill>
                  <a:srgbClr val="0070C0"/>
                </a:solidFill>
              </a:rPr>
              <a:t>A LISSZABONI SZERZŐDÉS       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2" name="Szalagnyíl jobbra 31"/>
          <p:cNvSpPr/>
          <p:nvPr/>
        </p:nvSpPr>
        <p:spPr>
          <a:xfrm>
            <a:off x="1269507" y="5788241"/>
            <a:ext cx="497149" cy="639192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33" name="Szalagnyíl balra 32"/>
          <p:cNvSpPr/>
          <p:nvPr/>
        </p:nvSpPr>
        <p:spPr>
          <a:xfrm>
            <a:off x="7732450" y="5797118"/>
            <a:ext cx="541538" cy="683581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34" name="Téglalap 33"/>
          <p:cNvSpPr/>
          <p:nvPr/>
        </p:nvSpPr>
        <p:spPr>
          <a:xfrm>
            <a:off x="1881458" y="5934670"/>
            <a:ext cx="55763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EUROPEAN UNION</a:t>
            </a:r>
            <a:endParaRPr lang="hu-H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183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pic>
        <p:nvPicPr>
          <p:cNvPr id="6146" name="Picture 2" descr="The signing of the Treaty of Rome on March 25, 1957, creating the European Economic Community, forerunner of today's European Union. 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17214" y="1682317"/>
            <a:ext cx="7691614" cy="4807259"/>
          </a:xfrm>
          <a:prstGeom prst="rect">
            <a:avLst/>
          </a:prstGeom>
          <a:noFill/>
        </p:spPr>
      </p:pic>
      <p:sp>
        <p:nvSpPr>
          <p:cNvPr id="27" name="Szövegdoboz 26"/>
          <p:cNvSpPr txBox="1"/>
          <p:nvPr/>
        </p:nvSpPr>
        <p:spPr>
          <a:xfrm>
            <a:off x="2166152" y="1109708"/>
            <a:ext cx="493994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TREATY OF ROME   1958   </a:t>
            </a:r>
            <a:r>
              <a:rPr lang="hu-HU" sz="2000" b="1" dirty="0" smtClean="0">
                <a:solidFill>
                  <a:srgbClr val="0070C0"/>
                </a:solidFill>
              </a:rPr>
              <a:t>RÓMAI SZERZŐDÉS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3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pic>
        <p:nvPicPr>
          <p:cNvPr id="1026" name="Picture 2" descr="Treaty establishing the European Economic Community, Rome, 25 March 1957:  Unnamed, Unnamed: 9780115901140: Amazon.com: Book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4349" y="1287262"/>
            <a:ext cx="3387776" cy="5304408"/>
          </a:xfrm>
          <a:prstGeom prst="rect">
            <a:avLst/>
          </a:prstGeom>
          <a:noFill/>
        </p:spPr>
      </p:pic>
      <p:pic>
        <p:nvPicPr>
          <p:cNvPr id="10" name="Picture 4" descr="Council of Europe: Treaties and Monitoring-Mechanisms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913114" y="2013825"/>
            <a:ext cx="5108293" cy="373002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81958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553592" y="2317071"/>
            <a:ext cx="5332870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2017: WHITE PAPER ON THE FUTURE OF EUROPE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2017: FEHÉR KÖNYV EURÓPA JÖVŐJÉRŐL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855432" y="1145219"/>
            <a:ext cx="4636719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FF0000"/>
                </a:solidFill>
              </a:rPr>
              <a:t>QUO VADIS EUROPA?</a:t>
            </a:r>
          </a:p>
          <a:p>
            <a:pPr algn="ctr"/>
            <a:r>
              <a:rPr lang="hu-HU" sz="2000" b="1" dirty="0" smtClean="0"/>
              <a:t>WHERE ARE YOU HEADING FOR, EUROPE?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MERRE TARTASZ, EURÓPA?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461640" y="3462292"/>
            <a:ext cx="39044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NEW TECHNOLOGIES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CLIMATE CHANGE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MIGRATION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THREATS: TERRORISM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CHANGING (AGING) POPULATION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UNEMPLOYMENT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RISE OF POPULISM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SOCIAL DIMENSION OF EU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EU AND THE GLOBALISATION</a:t>
            </a:r>
            <a:endParaRPr lang="hu-HU" sz="2000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4927106" y="3488925"/>
            <a:ext cx="37149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ÚJ TECHNOLÓGIÁK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KLÍMAVÁLTOZÁS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MENEKÜLTEK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VESZÉLY: A TERRORIZMUS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VÁLTOZÓ (ÖREGEDŐ) NÉPESSÉG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MUNKANÉLKÜLISÉG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POPULIZMUS ERŐSÖDÉSE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EU SZOCIÁLIS DIMENZIÓJA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EU ÉS A GLOBALIZÁCIÓ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18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553592" y="2317071"/>
            <a:ext cx="5332870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2017: WHITE PAPER ON THE FUTURE OF EUROPE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2017: FEHÉR KÖNYV EURÓPA JÖVŐJÉRŐL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855432" y="1145219"/>
            <a:ext cx="4636719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FF0000"/>
                </a:solidFill>
              </a:rPr>
              <a:t>QUO VADIS EUROPA?</a:t>
            </a:r>
          </a:p>
          <a:p>
            <a:pPr algn="ctr"/>
            <a:r>
              <a:rPr lang="hu-HU" sz="2000" b="1" dirty="0" smtClean="0"/>
              <a:t>WHERE ARE YOU HEADING FOR, EUROPE?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MERRE TARTASZ, EURÓPA?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461640" y="3462292"/>
            <a:ext cx="39044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NEW TECHNOLOGIES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CLIMATE CHANGE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MIGRATION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THREATS: TERRORISM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CHANGING (AGING) POPULATION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UNEMPLOYMENT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RISE OF POPULISM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SOCIAL DIMENSION OF EU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EU AND THE GLOBALISATION</a:t>
            </a:r>
            <a:endParaRPr lang="hu-HU" sz="2000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4927106" y="3488925"/>
            <a:ext cx="37149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ÚJ TECHNOLÓGIÁK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KLÍMAVÁLTOZÁS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MENEKÜLTEK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VESZÉLY: A TERROROZMUS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VÁLTOZÓ (ÖREGEDŐ) NÉPESSÉG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MUNKANÉLKÜLISÉG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POPULIZMUS ERŐSÖDÉSE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EU SZOCIÁLIS DIMENZIÓJA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EU ÉS A GLOBALIZÁCIÓ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Téglalap 29"/>
          <p:cNvSpPr/>
          <p:nvPr/>
        </p:nvSpPr>
        <p:spPr>
          <a:xfrm rot="20491271">
            <a:off x="646881" y="3832211"/>
            <a:ext cx="7565276" cy="17543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TOPICS FOR DISCUSSIONS</a:t>
            </a:r>
          </a:p>
          <a:p>
            <a:pPr algn="ctr"/>
            <a:r>
              <a:rPr lang="hu-H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MEGBESZÉLÉSEK TÉMÁI</a:t>
            </a:r>
            <a:endParaRPr lang="hu-H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1389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églalap 30"/>
          <p:cNvSpPr/>
          <p:nvPr/>
        </p:nvSpPr>
        <p:spPr>
          <a:xfrm>
            <a:off x="372862" y="3808521"/>
            <a:ext cx="6613864" cy="29296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383219" y="4172505"/>
            <a:ext cx="6613864" cy="3388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Téglalap 32"/>
          <p:cNvSpPr/>
          <p:nvPr/>
        </p:nvSpPr>
        <p:spPr>
          <a:xfrm>
            <a:off x="463117" y="4740676"/>
            <a:ext cx="8165977" cy="32995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Téglalap 33"/>
          <p:cNvSpPr/>
          <p:nvPr/>
        </p:nvSpPr>
        <p:spPr>
          <a:xfrm>
            <a:off x="498629" y="5646198"/>
            <a:ext cx="7908524" cy="321076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553592" y="2317071"/>
            <a:ext cx="5332870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2017: WHITE PAPER ON THE FUTURE OF EUROPE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2017: FEHÉR KÖNYV EURÓPA JÖVŐJÉRŐL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855432" y="1145219"/>
            <a:ext cx="4636719" cy="1015663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FF0000"/>
                </a:solidFill>
              </a:rPr>
              <a:t>QUO VADIS EUROPA?</a:t>
            </a:r>
          </a:p>
          <a:p>
            <a:pPr algn="ctr"/>
            <a:r>
              <a:rPr lang="hu-HU" sz="2000" b="1" dirty="0" smtClean="0"/>
              <a:t>WHERE ARE YOU HEADING FOR, EUROPE?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MERRE TARTASZ, EURÓPA?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461640" y="3462292"/>
            <a:ext cx="390446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NEW TECHNOLOGIES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CLIMATE CHANGE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MIGRATION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THREATS: TERRORISM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CHANGING (AGING) POPULATION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UNEMPLOYMENT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RISE OF POPULISM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SOCIAL DIMENSION OF EU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EU AND THE GLOBALISATION</a:t>
            </a:r>
            <a:endParaRPr lang="hu-HU" sz="2000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4927106" y="3488925"/>
            <a:ext cx="3714928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ÚJ TECHNOLÓGIÁK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KLÍMAVÁLTOZÁS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MENEKÜLTEK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VESZÉLY: A TERRORIZMUS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VÁLTOZÓ (ÖREGEDŐ) NÉPESSÉG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MUNKANÉLKÜLISÉG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 POPULIZMUS ERŐSÖDÉSE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EU SZOCIÁLIS DIMENZIÓJA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>
                <a:solidFill>
                  <a:srgbClr val="0070C0"/>
                </a:solidFill>
              </a:rPr>
              <a:t> AZ EU ÉS A GLOBALIZÁCIÓ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457420" y="3116238"/>
            <a:ext cx="8469298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hu-HU" sz="2000" b="1" dirty="0" smtClean="0"/>
              <a:t>PROPOSED DISCUSSION ACCENTS   </a:t>
            </a:r>
            <a:r>
              <a:rPr lang="hu-HU" sz="2000" b="1" dirty="0" smtClean="0">
                <a:solidFill>
                  <a:srgbClr val="0070C0"/>
                </a:solidFill>
              </a:rPr>
              <a:t>A MEGBESZÉLÉSEK JAVASOLT SÚLYPONTJAI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0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660123" y="1775534"/>
            <a:ext cx="5660204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dirty="0" smtClean="0">
                <a:latin typeface="Arial Black" pitchFamily="34" charset="0"/>
              </a:rPr>
              <a:t>THANKS FOR YOUR ATTENTION!</a:t>
            </a:r>
          </a:p>
          <a:p>
            <a:pPr algn="ctr"/>
            <a:endParaRPr lang="hu-HU" sz="2000" dirty="0" smtClean="0">
              <a:latin typeface="Arial Black" pitchFamily="34" charset="0"/>
            </a:endParaRPr>
          </a:p>
          <a:p>
            <a:pPr algn="ctr"/>
            <a:r>
              <a:rPr lang="hu-HU" sz="2000" dirty="0" smtClean="0">
                <a:latin typeface="Arial Black" pitchFamily="34" charset="0"/>
              </a:rPr>
              <a:t>HAVE A LIVELY DISCUSSION SESSION!</a:t>
            </a:r>
            <a:endParaRPr lang="hu-HU" sz="2000" dirty="0">
              <a:latin typeface="Arial Black" pitchFamily="34" charset="0"/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2474310" y="4706645"/>
            <a:ext cx="3963777" cy="1015663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dirty="0" smtClean="0">
                <a:solidFill>
                  <a:srgbClr val="0070C0"/>
                </a:solidFill>
                <a:latin typeface="Arial Black" pitchFamily="34" charset="0"/>
              </a:rPr>
              <a:t>KÖSZÖNÖM A FIGYELMET!</a:t>
            </a:r>
          </a:p>
          <a:p>
            <a:pPr algn="ctr"/>
            <a:endParaRPr lang="hu-HU" sz="2000" dirty="0" smtClean="0">
              <a:solidFill>
                <a:srgbClr val="0070C0"/>
              </a:solidFill>
              <a:latin typeface="Arial Black" pitchFamily="34" charset="0"/>
            </a:endParaRPr>
          </a:p>
          <a:p>
            <a:pPr algn="ctr"/>
            <a:r>
              <a:rPr lang="hu-HU" sz="2000" dirty="0" smtClean="0">
                <a:solidFill>
                  <a:srgbClr val="0070C0"/>
                </a:solidFill>
                <a:latin typeface="Arial Black" pitchFamily="34" charset="0"/>
              </a:rPr>
              <a:t>JÓ MEGBESZÉLÉSEKET!</a:t>
            </a:r>
            <a:endParaRPr lang="hu-HU" sz="20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28" name="Mosolygó arc 27"/>
          <p:cNvSpPr/>
          <p:nvPr/>
        </p:nvSpPr>
        <p:spPr>
          <a:xfrm>
            <a:off x="3612333" y="2851842"/>
            <a:ext cx="1810693" cy="1720158"/>
          </a:xfrm>
          <a:prstGeom prst="smileyFac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20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3264358" y="465137"/>
            <a:ext cx="2941247" cy="1989927"/>
            <a:chOff x="155574" y="346947"/>
            <a:chExt cx="8903138" cy="5460320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1520022" y="5047187"/>
              <a:ext cx="6237482" cy="760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1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9" name="Szövegdoboz 8"/>
          <p:cNvSpPr txBox="1"/>
          <p:nvPr/>
        </p:nvSpPr>
        <p:spPr>
          <a:xfrm>
            <a:off x="564000" y="2871712"/>
            <a:ext cx="84313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24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2400" b="1" dirty="0">
              <a:latin typeface="Arial Black" panose="020B0A04020102020204" pitchFamily="34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3422114" y="5653825"/>
            <a:ext cx="2635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LECTURE AND Q&amp;A</a:t>
            </a:r>
            <a:endParaRPr lang="hu-HU" sz="24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546755" y="4147794"/>
            <a:ext cx="82740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400" dirty="0" smtClean="0">
                <a:solidFill>
                  <a:srgbClr val="0070C0"/>
                </a:solidFill>
                <a:latin typeface="Arial Black" pitchFamily="34" charset="0"/>
              </a:rPr>
              <a:t>70 ÉVE JELENT A SCHUMANN-NYILATKOZAT:</a:t>
            </a:r>
          </a:p>
          <a:p>
            <a:pPr algn="ctr"/>
            <a:r>
              <a:rPr lang="hu-HU" sz="2400" dirty="0" smtClean="0">
                <a:solidFill>
                  <a:srgbClr val="0070C0"/>
                </a:solidFill>
                <a:latin typeface="Arial Black" pitchFamily="34" charset="0"/>
              </a:rPr>
              <a:t>A FEHÉR KÖNYV ÉS TANULSÁGAI MÁRA NÉZVE</a:t>
            </a:r>
            <a:endParaRPr lang="hu-HU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37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2055043" y="1187777"/>
            <a:ext cx="443903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HISTORY        </a:t>
            </a:r>
            <a:r>
              <a:rPr lang="hu-HU" sz="2000" b="1" dirty="0" smtClean="0">
                <a:solidFill>
                  <a:srgbClr val="0070C0"/>
                </a:solidFill>
              </a:rPr>
              <a:t>TÖRTÉNELMI ELŐZMÉNYEK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593131" y="1828801"/>
            <a:ext cx="543078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END OF WW 2		</a:t>
            </a:r>
            <a:r>
              <a:rPr lang="hu-HU" sz="2000" b="1" dirty="0" smtClean="0">
                <a:solidFill>
                  <a:srgbClr val="0070C0"/>
                </a:solidFill>
              </a:rPr>
              <a:t>II. VILÁGHÁBORÚ VÉGE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7390614" y="1847654"/>
            <a:ext cx="65274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1945</a:t>
            </a:r>
            <a:endParaRPr lang="hu-HU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826994" y="2375556"/>
            <a:ext cx="6922344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HOW TO PREVENT FUTURE WAR IN EUROPE?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HOGYAN LEHET ELKERÜLNI A JÖVŐBELI HÁBORÚT EURÓPÁBAN?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96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2055043" y="1187777"/>
            <a:ext cx="443903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HISTORY        </a:t>
            </a:r>
            <a:r>
              <a:rPr lang="hu-HU" sz="2000" b="1" dirty="0" smtClean="0">
                <a:solidFill>
                  <a:srgbClr val="0070C0"/>
                </a:solidFill>
              </a:rPr>
              <a:t>TÖRTÉNELMI ELŐZMÉNYEK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593131" y="1828801"/>
            <a:ext cx="543078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END OF WW 2		</a:t>
            </a:r>
            <a:r>
              <a:rPr lang="hu-HU" sz="2000" b="1" dirty="0" smtClean="0">
                <a:solidFill>
                  <a:srgbClr val="0070C0"/>
                </a:solidFill>
              </a:rPr>
              <a:t>II. VILÁGHÁBORÚ VÉGE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7390614" y="1847654"/>
            <a:ext cx="65274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1945</a:t>
            </a:r>
            <a:endParaRPr lang="hu-HU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826994" y="2375556"/>
            <a:ext cx="6922344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HOW TO PREVENT FUTURE WAR IN EUROPE?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HOGYAN LEHET ELKERÜLNI A JÖVŐBELI HÁBORÚT EURÓPÁBAN?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172610" y="3440784"/>
            <a:ext cx="848918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AGE-LONG ENEMIES IN EUROPE: FRANCE AND GERMANY  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TÖRTÉNELMI ELLENSÉGEK EURÓPÁBAN: FRANCIAORSZÁG ÉS NÉMETORSZÁG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1" name="Lefelé nyíl 30"/>
          <p:cNvSpPr/>
          <p:nvPr/>
        </p:nvSpPr>
        <p:spPr>
          <a:xfrm>
            <a:off x="3667027" y="3101419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45123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2055043" y="1187777"/>
            <a:ext cx="4439036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HISTORY        </a:t>
            </a:r>
            <a:r>
              <a:rPr lang="hu-HU" sz="2000" b="1" dirty="0" smtClean="0">
                <a:solidFill>
                  <a:srgbClr val="0070C0"/>
                </a:solidFill>
              </a:rPr>
              <a:t>TÖRTÉNELMI ELŐZMÉNYEK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593131" y="1828801"/>
            <a:ext cx="543078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END OF WW 2		</a:t>
            </a:r>
            <a:r>
              <a:rPr lang="hu-HU" sz="2000" b="1" dirty="0" smtClean="0">
                <a:solidFill>
                  <a:srgbClr val="0070C0"/>
                </a:solidFill>
              </a:rPr>
              <a:t>II. VILÁGHÁBORÚ VÉGE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7390614" y="1847654"/>
            <a:ext cx="65274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1945</a:t>
            </a:r>
            <a:endParaRPr lang="hu-HU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826994" y="2375556"/>
            <a:ext cx="6922344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HOW TO PREVENT FUTURE WAR IN EUROPE?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HOGYAN LEHET ELKERÜLNI A JÖVŐBELI HÁBORÚT EURÓPÁBAN?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172610" y="3440784"/>
            <a:ext cx="848918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AGE-LONG ENEMIES IN EUROPE: FRANCE AND GERMANY  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TÖRTÉNELMI ELLENSÉGEK EURÓPÁBAN: FRANCIAORSZÁG ÉS NÉMETORSZÁG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1" name="Lefelé nyíl 30"/>
          <p:cNvSpPr/>
          <p:nvPr/>
        </p:nvSpPr>
        <p:spPr>
          <a:xfrm>
            <a:off x="3667027" y="3101419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övegdoboz 31"/>
          <p:cNvSpPr txBox="1"/>
          <p:nvPr/>
        </p:nvSpPr>
        <p:spPr>
          <a:xfrm>
            <a:off x="0" y="4506012"/>
            <a:ext cx="914974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THE MOST IMPORTANT INDUSTRY BRANCH IN WAR: MINING AND STEEL INDUSTRY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A HÁBORÚ SZEMPONTJÁBÓL LEGFONTOSABB IPARÁG: A BÁNYÁSZET ÉS AZ ACÉLIPAR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3" name="Lefelé nyíl 32"/>
          <p:cNvSpPr/>
          <p:nvPr/>
        </p:nvSpPr>
        <p:spPr>
          <a:xfrm>
            <a:off x="3630891" y="4177645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55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2055043" y="1187777"/>
            <a:ext cx="4439036" cy="40011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HISTORY        </a:t>
            </a:r>
            <a:r>
              <a:rPr lang="hu-HU" sz="2000" b="1" dirty="0" smtClean="0">
                <a:solidFill>
                  <a:srgbClr val="0070C0"/>
                </a:solidFill>
              </a:rPr>
              <a:t>TÖRTÉNELMI ELŐZMÉNYEK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593131" y="1828801"/>
            <a:ext cx="5430782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END OF WW 2		</a:t>
            </a:r>
            <a:r>
              <a:rPr lang="hu-HU" sz="2000" b="1" dirty="0" smtClean="0">
                <a:solidFill>
                  <a:srgbClr val="0070C0"/>
                </a:solidFill>
              </a:rPr>
              <a:t>II. VILÁGHÁBORÚ VÉGE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7390614" y="1847654"/>
            <a:ext cx="65274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1945</a:t>
            </a:r>
            <a:endParaRPr lang="hu-HU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826994" y="2375556"/>
            <a:ext cx="6922344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HOW TO PREVENT FUTURE WAR IN EUROPE?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HOGYAN LEHET ELKERÜLNI A JÖVŐBELI HÁBORÚT EURÓPÁBAN?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172610" y="3440784"/>
            <a:ext cx="8489183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AGE-LONG ENEMIES IN EUROPE: FRANCE AND GERMANY    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TÖRTÉNELMI ELLENSÉGEK EURÓPÁBAN: FRANCIAORSZÁG ÉS NÉMETORSZÁG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1" name="Lefelé nyíl 30"/>
          <p:cNvSpPr/>
          <p:nvPr/>
        </p:nvSpPr>
        <p:spPr>
          <a:xfrm>
            <a:off x="3667027" y="3101419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övegdoboz 31"/>
          <p:cNvSpPr txBox="1"/>
          <p:nvPr/>
        </p:nvSpPr>
        <p:spPr>
          <a:xfrm>
            <a:off x="0" y="4506012"/>
            <a:ext cx="9149749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THE MOST IMPORTANT INDUSTRY BRANCH IN WAR: MINING AND STEEL INDUSTRY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A HÁBORÚ SZEMPONTJÁBÓL LEGFONTOSABB IPARÁG: A BÁNYÁSZET ÉS AZ ACÉLIPAR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3" name="Lefelé nyíl 32"/>
          <p:cNvSpPr/>
          <p:nvPr/>
        </p:nvSpPr>
        <p:spPr>
          <a:xfrm>
            <a:off x="3630891" y="4177645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4" name="Szövegdoboz 33"/>
          <p:cNvSpPr txBox="1"/>
          <p:nvPr/>
        </p:nvSpPr>
        <p:spPr>
          <a:xfrm>
            <a:off x="131975" y="5656083"/>
            <a:ext cx="8732712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PUT MINING AND STEEL INDUSTRY UNDER COMMON CONTROL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BÁNYÁSZATOT ÉS AZ ACÉLIPART KÖZÖS VEZETÉS (ELLENŐRZÉS) ALÁ KELL VONNI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5" name="Lefelé nyíl 34"/>
          <p:cNvSpPr/>
          <p:nvPr/>
        </p:nvSpPr>
        <p:spPr>
          <a:xfrm>
            <a:off x="3670169" y="5282152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26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79109" y="2290714"/>
            <a:ext cx="8732712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PUT MINING AND STEEL INDUSTRY UNDER COMMON CONTROL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BÁNYÁSZATOT ÉS AZ ACÉLIPART KÖZÖS VEZETÉS (ELLENŐRZÉS) ALÁ KELL VONNI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272619" y="1376313"/>
            <a:ext cx="6325386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SCHUMANN (FRENCH FOREIGN MINISTER), 9 MAY, 1950:</a:t>
            </a:r>
          </a:p>
          <a:p>
            <a:pPr algn="ctr"/>
            <a:r>
              <a:rPr lang="hu-HU" sz="2000" b="1" dirty="0" smtClean="0"/>
              <a:t>SCHUMANN, FRANCIA KÜLÜGYMINISZTER, 1950 MÁJUS 9: </a:t>
            </a:r>
            <a:endParaRPr lang="hu-HU" sz="2000" b="1" dirty="0"/>
          </a:p>
        </p:txBody>
      </p:sp>
      <p:sp>
        <p:nvSpPr>
          <p:cNvPr id="28" name="Téglalap 27"/>
          <p:cNvSpPr/>
          <p:nvPr/>
        </p:nvSpPr>
        <p:spPr>
          <a:xfrm>
            <a:off x="604895" y="3155871"/>
            <a:ext cx="7971926" cy="258532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SCHUMANN-DECLARATION</a:t>
            </a:r>
          </a:p>
          <a:p>
            <a:pPr algn="ctr"/>
            <a:r>
              <a:rPr lang="hu-H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SCHUMANN-NYILATKOZAT</a:t>
            </a:r>
          </a:p>
          <a:p>
            <a:pPr algn="ctr"/>
            <a:r>
              <a:rPr lang="hu-HU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1950</a:t>
            </a:r>
            <a:endParaRPr lang="hu-HU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6905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97962" y="1451729"/>
            <a:ext cx="8732712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PUT MINING AND STEEL INDUSTRY UNDER COMMON CONTROL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BÁNYÁSZATOT ÉS AZ ACÉLIPART KÖZÖS VEZETÉS (ELLENŐRZÉS) ALÁ KELL VONNI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608553" y="5393871"/>
            <a:ext cx="4967963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„EUROPEAN COAL AND STEEL COMMUNITY”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„EURÓPAI SZÉN ÉS ACÉLKÖZÖSSÉG”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564391" y="2801212"/>
            <a:ext cx="72339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GERMANY AGREES	</a:t>
            </a:r>
            <a:r>
              <a:rPr lang="hu-HU" sz="2000" b="1" dirty="0" smtClean="0">
                <a:solidFill>
                  <a:srgbClr val="0070C0"/>
                </a:solidFill>
              </a:rPr>
              <a:t>NÉMETORSZÁG BELEEGYEZIK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ITALY, BENELUX JOIN	</a:t>
            </a:r>
            <a:r>
              <a:rPr lang="hu-HU" sz="2000" b="1" dirty="0" smtClean="0">
                <a:solidFill>
                  <a:srgbClr val="0070C0"/>
                </a:solidFill>
              </a:rPr>
              <a:t>OLASZORSZÁG ÉS A BENELUX ÁLLAMOK 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                                                  CSATLAKOZNAK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78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6" name="Szövegdoboz 25"/>
          <p:cNvSpPr txBox="1"/>
          <p:nvPr/>
        </p:nvSpPr>
        <p:spPr>
          <a:xfrm>
            <a:off x="1147992" y="223873"/>
            <a:ext cx="56925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70 YEARS FROM THE SCHUMANN-DECLARATION</a:t>
            </a:r>
          </a:p>
          <a:p>
            <a:pPr algn="ctr"/>
            <a:r>
              <a:rPr lang="hu-HU" sz="1600" b="1" dirty="0" smtClean="0">
                <a:latin typeface="Arial Black" panose="020B0A04020102020204" pitchFamily="34" charset="0"/>
              </a:rPr>
              <a:t>THE WHITE PAPER AND LESSONS FOR TODAY</a:t>
            </a:r>
            <a:endParaRPr lang="hu-HU" sz="1600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97962" y="1451729"/>
            <a:ext cx="8732712" cy="707886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PUT MINING AND STEEL INDUSTRY UNDER COMMON CONTROL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A BÁNYÁSZATOT ÉS AZ ACÉLIPART KÖZÖS VEZETÉS (ELLENŐRZÉS) ALÁ KELL VONNI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1608553" y="4878966"/>
            <a:ext cx="4967963" cy="70788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„EUROPEAN COAL AND STEEL COMMUNITY”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„EURÓPAI SZÉN ÉS ACÉLKÖZÖSSÉG”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564391" y="2801212"/>
            <a:ext cx="723396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GERMANY AGREES	</a:t>
            </a:r>
            <a:r>
              <a:rPr lang="hu-HU" sz="2000" b="1" dirty="0" smtClean="0">
                <a:solidFill>
                  <a:srgbClr val="0070C0"/>
                </a:solidFill>
              </a:rPr>
              <a:t>NÉMETORSZÁG BELEEGYEZIK</a:t>
            </a:r>
          </a:p>
          <a:p>
            <a:pPr>
              <a:buFont typeface="Arial" pitchFamily="34" charset="0"/>
              <a:buChar char="•"/>
            </a:pPr>
            <a:r>
              <a:rPr lang="hu-HU" sz="2000" b="1" dirty="0" smtClean="0"/>
              <a:t> ITALY, BENELUX JOIN	</a:t>
            </a:r>
            <a:r>
              <a:rPr lang="hu-HU" sz="2000" b="1" dirty="0" smtClean="0">
                <a:solidFill>
                  <a:srgbClr val="0070C0"/>
                </a:solidFill>
              </a:rPr>
              <a:t>OLASZORSZÁG ÉS A BENELUX ÁLLAMOK </a:t>
            </a:r>
          </a:p>
          <a:p>
            <a:r>
              <a:rPr lang="hu-HU" sz="2000" b="1" dirty="0" smtClean="0">
                <a:solidFill>
                  <a:srgbClr val="0070C0"/>
                </a:solidFill>
              </a:rPr>
              <a:t>                                                  CSATLAKOZNAK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1420427" y="4145872"/>
            <a:ext cx="5353325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MONTAN-UNION, 1951      </a:t>
            </a:r>
            <a:r>
              <a:rPr lang="hu-HU" sz="2000" b="1" dirty="0" smtClean="0">
                <a:solidFill>
                  <a:srgbClr val="0070C0"/>
                </a:solidFill>
              </a:rPr>
              <a:t>MONTÁN-UNIÓ, 1951: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2" name="Lefelé nyíl 31"/>
          <p:cNvSpPr/>
          <p:nvPr/>
        </p:nvSpPr>
        <p:spPr>
          <a:xfrm>
            <a:off x="3711415" y="3740611"/>
            <a:ext cx="631596" cy="329938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0111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1116</Words>
  <Application>Microsoft Office PowerPoint</Application>
  <PresentationFormat>Diavetítés a képernyőre (4:3 oldalarány)</PresentationFormat>
  <Paragraphs>216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Microsoft-fiók</cp:lastModifiedBy>
  <cp:revision>1</cp:revision>
  <dcterms:created xsi:type="dcterms:W3CDTF">2021-06-16T07:38:42Z</dcterms:created>
  <dcterms:modified xsi:type="dcterms:W3CDTF">2021-06-16T07:39:54Z</dcterms:modified>
</cp:coreProperties>
</file>