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4" autoAdjust="0"/>
    <p:restoredTop sz="94660"/>
  </p:normalViewPr>
  <p:slideViewPr>
    <p:cSldViewPr snapToGrid="0">
      <p:cViewPr varScale="1">
        <p:scale>
          <a:sx n="94" d="100"/>
          <a:sy n="94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0556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9928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99491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1313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399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194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8951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1711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206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985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220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61685-8CD8-4926-A486-AB15990BEDF0}" type="datetimeFigureOut">
              <a:rPr lang="hu-HU" smtClean="0"/>
              <a:t>2021.06.16.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133D-83BB-427B-833D-2F5E2F3722E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73185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7.jpeg"/><Relationship Id="rId5" Type="http://schemas.openxmlformats.org/officeDocument/2006/relationships/image" Target="../media/image4.png"/><Relationship Id="rId10" Type="http://schemas.openxmlformats.org/officeDocument/2006/relationships/image" Target="../media/image16.jpeg"/><Relationship Id="rId4" Type="http://schemas.openxmlformats.org/officeDocument/2006/relationships/image" Target="../media/image3.png"/><Relationship Id="rId9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0.jpeg"/><Relationship Id="rId7" Type="http://schemas.openxmlformats.org/officeDocument/2006/relationships/image" Target="../media/image6.png"/><Relationship Id="rId12" Type="http://schemas.openxmlformats.org/officeDocument/2006/relationships/image" Target="../media/image2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4.jpeg"/><Relationship Id="rId5" Type="http://schemas.openxmlformats.org/officeDocument/2006/relationships/image" Target="../media/image4.png"/><Relationship Id="rId10" Type="http://schemas.openxmlformats.org/officeDocument/2006/relationships/image" Target="../media/image23.jpe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155574" y="346947"/>
            <a:ext cx="8903138" cy="5285015"/>
            <a:chOff x="155574" y="346947"/>
            <a:chExt cx="8903138" cy="5285015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2300840" y="5047187"/>
              <a:ext cx="504389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3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3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15" name="Szövegdoboz 14"/>
          <p:cNvSpPr txBox="1"/>
          <p:nvPr/>
        </p:nvSpPr>
        <p:spPr>
          <a:xfrm>
            <a:off x="2767172" y="5681745"/>
            <a:ext cx="37194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800" b="1" dirty="0" err="1" smtClean="0"/>
              <a:t>EfC</a:t>
            </a:r>
            <a:endParaRPr lang="hu-HU" sz="2800" b="1" dirty="0" smtClean="0"/>
          </a:p>
          <a:p>
            <a:pPr algn="ctr"/>
            <a:r>
              <a:rPr lang="hu-HU" sz="2800" b="1" dirty="0" smtClean="0"/>
              <a:t>CIERNA VODA, SK, 2021</a:t>
            </a:r>
            <a:endParaRPr lang="hu-HU" sz="2800" b="1" dirty="0"/>
          </a:p>
        </p:txBody>
      </p:sp>
    </p:spTree>
    <p:extLst>
      <p:ext uri="{BB962C8B-B14F-4D97-AF65-F5344CB8AC3E}">
        <p14:creationId xmlns:p14="http://schemas.microsoft.com/office/powerpoint/2010/main" val="29462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195057" y="941561"/>
            <a:ext cx="586833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err="1" smtClean="0"/>
              <a:t>Solidarity</a:t>
            </a:r>
            <a:r>
              <a:rPr lang="hu-HU" sz="2800" b="1" dirty="0" smtClean="0"/>
              <a:t> is </a:t>
            </a:r>
            <a:r>
              <a:rPr lang="hu-HU" sz="2800" b="1" dirty="0" err="1" smtClean="0"/>
              <a:t>based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common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values</a:t>
            </a:r>
            <a:r>
              <a:rPr lang="hu-HU" sz="2800" b="1" dirty="0" smtClean="0"/>
              <a:t>.</a:t>
            </a:r>
            <a:endParaRPr lang="hu-HU" sz="28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139228" y="1655276"/>
            <a:ext cx="592360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0070C0"/>
                </a:solidFill>
              </a:rPr>
              <a:t>A szolidaritás alapja az értékközösség.</a:t>
            </a:r>
            <a:endParaRPr lang="hu-HU" sz="28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1358019" y="2697933"/>
            <a:ext cx="551715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does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make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group</a:t>
            </a:r>
            <a:r>
              <a:rPr lang="hu-HU" sz="2000" b="1" dirty="0" smtClean="0"/>
              <a:t> more </a:t>
            </a:r>
            <a:r>
              <a:rPr lang="hu-HU" sz="2000" b="1" dirty="0" err="1" smtClean="0"/>
              <a:t>effective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1293136" y="3493129"/>
            <a:ext cx="571278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Miért teszi a szolidaritás hatékonyabbá a csoportot?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46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240324" y="914400"/>
            <a:ext cx="5517151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does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make</a:t>
            </a:r>
            <a:r>
              <a:rPr lang="hu-HU" sz="2000" b="1" dirty="0" smtClean="0"/>
              <a:t> a </a:t>
            </a:r>
            <a:r>
              <a:rPr lang="hu-HU" sz="2000" b="1" dirty="0" err="1" smtClean="0"/>
              <a:t>group</a:t>
            </a:r>
            <a:r>
              <a:rPr lang="hu-HU" sz="2000" b="1" dirty="0" smtClean="0"/>
              <a:t> more </a:t>
            </a:r>
            <a:r>
              <a:rPr lang="hu-HU" sz="2000" b="1" dirty="0" err="1" smtClean="0"/>
              <a:t>effective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175441" y="1709596"/>
            <a:ext cx="5712782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Miért teszi a szolidaritás hatékonyabbá a csoportot?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434567" y="2571184"/>
            <a:ext cx="79737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Effectivity</a:t>
            </a:r>
            <a:r>
              <a:rPr lang="hu-HU" sz="2000" b="1" dirty="0" smtClean="0"/>
              <a:t> = </a:t>
            </a:r>
            <a:r>
              <a:rPr lang="hu-HU" sz="2000" b="1" dirty="0" err="1" smtClean="0"/>
              <a:t>capability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achieve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target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well</a:t>
            </a:r>
            <a:r>
              <a:rPr lang="hu-HU" sz="2000" b="1" dirty="0" smtClean="0"/>
              <a:t> and </a:t>
            </a:r>
            <a:r>
              <a:rPr lang="hu-HU" sz="2000" b="1" dirty="0" err="1" smtClean="0"/>
              <a:t>with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best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results</a:t>
            </a:r>
            <a:endParaRPr lang="hu-HU" sz="2000" b="1" dirty="0"/>
          </a:p>
        </p:txBody>
      </p:sp>
      <p:sp>
        <p:nvSpPr>
          <p:cNvPr id="29" name="Szövegdoboz 28"/>
          <p:cNvSpPr txBox="1"/>
          <p:nvPr/>
        </p:nvSpPr>
        <p:spPr>
          <a:xfrm>
            <a:off x="912892" y="4470903"/>
            <a:ext cx="67558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Hatékonyság = a cél elérésének képessége a legjobb módon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11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8" name="Szabadkézi sokszög 27"/>
          <p:cNvSpPr/>
          <p:nvPr/>
        </p:nvSpPr>
        <p:spPr>
          <a:xfrm>
            <a:off x="986828" y="1744301"/>
            <a:ext cx="7396681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Egyenes összekötő 29"/>
          <p:cNvCxnSpPr/>
          <p:nvPr/>
        </p:nvCxnSpPr>
        <p:spPr>
          <a:xfrm>
            <a:off x="669956" y="3277354"/>
            <a:ext cx="797610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abadkézi sokszög 30"/>
          <p:cNvSpPr/>
          <p:nvPr/>
        </p:nvSpPr>
        <p:spPr>
          <a:xfrm>
            <a:off x="2390114" y="1249378"/>
            <a:ext cx="6444559" cy="4066515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V="1">
            <a:off x="1428939" y="2780922"/>
            <a:ext cx="7396681" cy="1519473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abadkézi sokszög 32"/>
          <p:cNvSpPr/>
          <p:nvPr/>
        </p:nvSpPr>
        <p:spPr>
          <a:xfrm rot="11031279">
            <a:off x="1539112" y="1833072"/>
            <a:ext cx="6042373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5" name="Egyenes összekötő nyíllal 34"/>
          <p:cNvCxnSpPr/>
          <p:nvPr/>
        </p:nvCxnSpPr>
        <p:spPr>
          <a:xfrm flipV="1">
            <a:off x="724277" y="1204111"/>
            <a:ext cx="63374" cy="46172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35390" y="805758"/>
            <a:ext cx="2366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Eventual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capabilities</a:t>
            </a:r>
            <a:endParaRPr lang="hu-HU" sz="2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51988" y="5856083"/>
            <a:ext cx="3119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Éppen aktuális képességek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>
            <a:off x="1069975" y="1249192"/>
            <a:ext cx="6331220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/>
              <a:t>Group </a:t>
            </a:r>
            <a:r>
              <a:rPr lang="hu-HU" b="1" dirty="0" err="1" smtClean="0"/>
              <a:t>members</a:t>
            </a:r>
            <a:r>
              <a:rPr lang="hu-HU" b="1" dirty="0" smtClean="0"/>
              <a:t> </a:t>
            </a:r>
            <a:r>
              <a:rPr lang="hu-HU" b="1" dirty="0" err="1" smtClean="0"/>
              <a:t>are</a:t>
            </a:r>
            <a:r>
              <a:rPr lang="hu-HU" b="1" dirty="0" smtClean="0"/>
              <a:t> </a:t>
            </a:r>
            <a:r>
              <a:rPr lang="hu-HU" b="1" dirty="0" err="1" smtClean="0"/>
              <a:t>different</a:t>
            </a:r>
            <a:r>
              <a:rPr lang="hu-HU" b="1" dirty="0" smtClean="0"/>
              <a:t>; </a:t>
            </a:r>
            <a:r>
              <a:rPr lang="hu-HU" b="1" dirty="0" err="1" smtClean="0"/>
              <a:t>one</a:t>
            </a:r>
            <a:r>
              <a:rPr lang="hu-HU" b="1" dirty="0" smtClean="0"/>
              <a:t> is </a:t>
            </a:r>
            <a:r>
              <a:rPr lang="hu-HU" b="1" dirty="0" err="1" smtClean="0"/>
              <a:t>better</a:t>
            </a:r>
            <a:r>
              <a:rPr lang="hu-HU" b="1" dirty="0" smtClean="0"/>
              <a:t>,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other</a:t>
            </a:r>
            <a:r>
              <a:rPr lang="hu-HU" b="1" dirty="0" smtClean="0"/>
              <a:t> </a:t>
            </a:r>
            <a:r>
              <a:rPr lang="hu-HU" b="1" dirty="0" err="1" smtClean="0"/>
              <a:t>is</a:t>
            </a:r>
            <a:r>
              <a:rPr lang="hu-HU" b="1" dirty="0" smtClean="0"/>
              <a:t> </a:t>
            </a:r>
            <a:r>
              <a:rPr lang="hu-HU" b="1" dirty="0" err="1" smtClean="0"/>
              <a:t>weaker</a:t>
            </a:r>
            <a:endParaRPr lang="hu-HU" b="1" dirty="0"/>
          </a:p>
        </p:txBody>
      </p:sp>
      <p:sp>
        <p:nvSpPr>
          <p:cNvPr id="55" name="Szövegdoboz 54"/>
          <p:cNvSpPr txBox="1"/>
          <p:nvPr/>
        </p:nvSpPr>
        <p:spPr>
          <a:xfrm>
            <a:off x="1252570" y="5454969"/>
            <a:ext cx="615565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A csoporttagok különböznek: az egyik jobb, a másik gyengébb</a:t>
            </a:r>
            <a:endParaRPr lang="hu-H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89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8" name="Szabadkézi sokszög 27"/>
          <p:cNvSpPr/>
          <p:nvPr/>
        </p:nvSpPr>
        <p:spPr>
          <a:xfrm>
            <a:off x="986828" y="1744301"/>
            <a:ext cx="7396681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0" name="Egyenes összekötő 29"/>
          <p:cNvCxnSpPr/>
          <p:nvPr/>
        </p:nvCxnSpPr>
        <p:spPr>
          <a:xfrm>
            <a:off x="669956" y="3277354"/>
            <a:ext cx="797610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zabadkézi sokszög 30"/>
          <p:cNvSpPr/>
          <p:nvPr/>
        </p:nvSpPr>
        <p:spPr>
          <a:xfrm>
            <a:off x="2390114" y="1249378"/>
            <a:ext cx="6444559" cy="4066515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Szabadkézi sokszög 31"/>
          <p:cNvSpPr/>
          <p:nvPr/>
        </p:nvSpPr>
        <p:spPr>
          <a:xfrm flipV="1">
            <a:off x="1428939" y="2780922"/>
            <a:ext cx="7396681" cy="1519473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abadkézi sokszög 32"/>
          <p:cNvSpPr/>
          <p:nvPr/>
        </p:nvSpPr>
        <p:spPr>
          <a:xfrm rot="11031279">
            <a:off x="1539112" y="1833072"/>
            <a:ext cx="6042373" cy="3066107"/>
          </a:xfrm>
          <a:custGeom>
            <a:avLst/>
            <a:gdLst>
              <a:gd name="connsiteX0" fmla="*/ 0 w 7396681"/>
              <a:gd name="connsiteY0" fmla="*/ 2112475 h 3066107"/>
              <a:gd name="connsiteX1" fmla="*/ 534154 w 7396681"/>
              <a:gd name="connsiteY1" fmla="*/ 908364 h 3066107"/>
              <a:gd name="connsiteX2" fmla="*/ 1421394 w 7396681"/>
              <a:gd name="connsiteY2" fmla="*/ 754455 h 3066107"/>
              <a:gd name="connsiteX3" fmla="*/ 2127564 w 7396681"/>
              <a:gd name="connsiteY3" fmla="*/ 1605481 h 3066107"/>
              <a:gd name="connsiteX4" fmla="*/ 2906162 w 7396681"/>
              <a:gd name="connsiteY4" fmla="*/ 2637576 h 3066107"/>
              <a:gd name="connsiteX5" fmla="*/ 3702867 w 7396681"/>
              <a:gd name="connsiteY5" fmla="*/ 3054036 h 3066107"/>
              <a:gd name="connsiteX6" fmla="*/ 4734962 w 7396681"/>
              <a:gd name="connsiteY6" fmla="*/ 2565149 h 3066107"/>
              <a:gd name="connsiteX7" fmla="*/ 5223849 w 7396681"/>
              <a:gd name="connsiteY7" fmla="*/ 1641695 h 3066107"/>
              <a:gd name="connsiteX8" fmla="*/ 5423025 w 7396681"/>
              <a:gd name="connsiteY8" fmla="*/ 799723 h 3066107"/>
              <a:gd name="connsiteX9" fmla="*/ 5767057 w 7396681"/>
              <a:gd name="connsiteY9" fmla="*/ 247461 h 3066107"/>
              <a:gd name="connsiteX10" fmla="*/ 6319319 w 7396681"/>
              <a:gd name="connsiteY10" fmla="*/ 102606 h 3066107"/>
              <a:gd name="connsiteX11" fmla="*/ 6880633 w 7396681"/>
              <a:gd name="connsiteY11" fmla="*/ 863097 h 3066107"/>
              <a:gd name="connsiteX12" fmla="*/ 7161291 w 7396681"/>
              <a:gd name="connsiteY12" fmla="*/ 1813711 h 3066107"/>
              <a:gd name="connsiteX13" fmla="*/ 7396681 w 7396681"/>
              <a:gd name="connsiteY13" fmla="*/ 2882020 h 30661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396681" h="3066107">
                <a:moveTo>
                  <a:pt x="0" y="2112475"/>
                </a:moveTo>
                <a:cubicBezTo>
                  <a:pt x="148627" y="1623588"/>
                  <a:pt x="297255" y="1134701"/>
                  <a:pt x="534154" y="908364"/>
                </a:cubicBezTo>
                <a:cubicBezTo>
                  <a:pt x="771053" y="682027"/>
                  <a:pt x="1155826" y="638269"/>
                  <a:pt x="1421394" y="754455"/>
                </a:cubicBezTo>
                <a:cubicBezTo>
                  <a:pt x="1686962" y="870641"/>
                  <a:pt x="1880103" y="1291628"/>
                  <a:pt x="2127564" y="1605481"/>
                </a:cubicBezTo>
                <a:cubicBezTo>
                  <a:pt x="2375025" y="1919334"/>
                  <a:pt x="2643612" y="2396150"/>
                  <a:pt x="2906162" y="2637576"/>
                </a:cubicBezTo>
                <a:cubicBezTo>
                  <a:pt x="3168712" y="2879002"/>
                  <a:pt x="3398067" y="3066107"/>
                  <a:pt x="3702867" y="3054036"/>
                </a:cubicBezTo>
                <a:cubicBezTo>
                  <a:pt x="4007667" y="3041965"/>
                  <a:pt x="4481465" y="2800539"/>
                  <a:pt x="4734962" y="2565149"/>
                </a:cubicBezTo>
                <a:cubicBezTo>
                  <a:pt x="4988459" y="2329759"/>
                  <a:pt x="5109172" y="1935933"/>
                  <a:pt x="5223849" y="1641695"/>
                </a:cubicBezTo>
                <a:cubicBezTo>
                  <a:pt x="5338526" y="1347457"/>
                  <a:pt x="5332490" y="1032095"/>
                  <a:pt x="5423025" y="799723"/>
                </a:cubicBezTo>
                <a:cubicBezTo>
                  <a:pt x="5513560" y="567351"/>
                  <a:pt x="5617675" y="363647"/>
                  <a:pt x="5767057" y="247461"/>
                </a:cubicBezTo>
                <a:cubicBezTo>
                  <a:pt x="5916439" y="131275"/>
                  <a:pt x="6133723" y="0"/>
                  <a:pt x="6319319" y="102606"/>
                </a:cubicBezTo>
                <a:cubicBezTo>
                  <a:pt x="6504915" y="205212"/>
                  <a:pt x="6740304" y="577913"/>
                  <a:pt x="6880633" y="863097"/>
                </a:cubicBezTo>
                <a:cubicBezTo>
                  <a:pt x="7020962" y="1148281"/>
                  <a:pt x="7075283" y="1477224"/>
                  <a:pt x="7161291" y="1813711"/>
                </a:cubicBezTo>
                <a:cubicBezTo>
                  <a:pt x="7247299" y="2150198"/>
                  <a:pt x="7361976" y="2703969"/>
                  <a:pt x="7396681" y="2882020"/>
                </a:cubicBezTo>
              </a:path>
            </a:pathLst>
          </a:custGeom>
          <a:ln w="76200"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cxnSp>
        <p:nvCxnSpPr>
          <p:cNvPr id="35" name="Egyenes összekötő nyíllal 34"/>
          <p:cNvCxnSpPr/>
          <p:nvPr/>
        </p:nvCxnSpPr>
        <p:spPr>
          <a:xfrm flipV="1">
            <a:off x="724277" y="1204111"/>
            <a:ext cx="63374" cy="461726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Szövegdoboz 35"/>
          <p:cNvSpPr txBox="1"/>
          <p:nvPr/>
        </p:nvSpPr>
        <p:spPr>
          <a:xfrm>
            <a:off x="235390" y="805758"/>
            <a:ext cx="23662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Eventual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capabilities</a:t>
            </a:r>
            <a:endParaRPr lang="hu-HU" sz="2000" b="1" dirty="0"/>
          </a:p>
        </p:txBody>
      </p:sp>
      <p:sp>
        <p:nvSpPr>
          <p:cNvPr id="37" name="Szövegdoboz 36"/>
          <p:cNvSpPr txBox="1"/>
          <p:nvPr/>
        </p:nvSpPr>
        <p:spPr>
          <a:xfrm>
            <a:off x="251988" y="5856083"/>
            <a:ext cx="3119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Éppen aktuális képességek</a:t>
            </a:r>
            <a:endParaRPr lang="hu-HU" sz="2000" b="1" dirty="0">
              <a:solidFill>
                <a:srgbClr val="0070C0"/>
              </a:solidFill>
            </a:endParaRPr>
          </a:p>
        </p:txBody>
      </p:sp>
      <p:cxnSp>
        <p:nvCxnSpPr>
          <p:cNvPr id="11" name="Egyenes összekötő 10"/>
          <p:cNvCxnSpPr>
            <a:endCxn id="33" idx="10"/>
          </p:cNvCxnSpPr>
          <p:nvPr/>
        </p:nvCxnSpPr>
        <p:spPr>
          <a:xfrm>
            <a:off x="2032000" y="2438400"/>
            <a:ext cx="295894" cy="221100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gyenes összekötő nyíllal 15"/>
          <p:cNvCxnSpPr/>
          <p:nvPr/>
        </p:nvCxnSpPr>
        <p:spPr>
          <a:xfrm flipV="1">
            <a:off x="2326752" y="3277354"/>
            <a:ext cx="122423" cy="1364258"/>
          </a:xfrm>
          <a:prstGeom prst="straightConnector1">
            <a:avLst/>
          </a:prstGeom>
          <a:ln w="38100">
            <a:solidFill>
              <a:srgbClr val="00B05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gyenes összekötő 37"/>
          <p:cNvCxnSpPr/>
          <p:nvPr/>
        </p:nvCxnSpPr>
        <p:spPr>
          <a:xfrm>
            <a:off x="2621114" y="2911259"/>
            <a:ext cx="122813" cy="1046391"/>
          </a:xfrm>
          <a:prstGeom prst="line">
            <a:avLst/>
          </a:prstGeom>
          <a:ln w="38100">
            <a:solidFill>
              <a:srgbClr val="FFC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gyenes összekötő nyíllal 39"/>
          <p:cNvCxnSpPr/>
          <p:nvPr/>
        </p:nvCxnSpPr>
        <p:spPr>
          <a:xfrm flipV="1">
            <a:off x="2752778" y="3228533"/>
            <a:ext cx="92385" cy="730950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gyenes összekötő 41"/>
          <p:cNvCxnSpPr/>
          <p:nvPr/>
        </p:nvCxnSpPr>
        <p:spPr>
          <a:xfrm>
            <a:off x="3976055" y="2160946"/>
            <a:ext cx="370335" cy="2488455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Egyenes összekötő nyíllal 43"/>
          <p:cNvCxnSpPr/>
          <p:nvPr/>
        </p:nvCxnSpPr>
        <p:spPr>
          <a:xfrm flipV="1">
            <a:off x="4338719" y="3252028"/>
            <a:ext cx="314377" cy="1407187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gyenes összekötő 45"/>
          <p:cNvCxnSpPr/>
          <p:nvPr/>
        </p:nvCxnSpPr>
        <p:spPr>
          <a:xfrm>
            <a:off x="4807210" y="1921508"/>
            <a:ext cx="587750" cy="3288166"/>
          </a:xfrm>
          <a:prstGeom prst="line">
            <a:avLst/>
          </a:prstGeom>
          <a:ln w="38100">
            <a:solidFill>
              <a:srgbClr val="00B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gyenes összekötő nyíllal 47"/>
          <p:cNvCxnSpPr/>
          <p:nvPr/>
        </p:nvCxnSpPr>
        <p:spPr>
          <a:xfrm flipV="1">
            <a:off x="5394960" y="3300803"/>
            <a:ext cx="655235" cy="1932320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gyenes összekötő 49"/>
          <p:cNvCxnSpPr/>
          <p:nvPr/>
        </p:nvCxnSpPr>
        <p:spPr>
          <a:xfrm>
            <a:off x="7051934" y="1872542"/>
            <a:ext cx="299302" cy="230018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Egyenes összekötő nyíllal 51"/>
          <p:cNvCxnSpPr/>
          <p:nvPr/>
        </p:nvCxnSpPr>
        <p:spPr>
          <a:xfrm flipV="1">
            <a:off x="7349782" y="3252028"/>
            <a:ext cx="357387" cy="987605"/>
          </a:xfrm>
          <a:prstGeom prst="straightConnector1">
            <a:avLst/>
          </a:prstGeom>
          <a:ln w="38100">
            <a:solidFill>
              <a:srgbClr val="0070C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zövegdoboz 9"/>
          <p:cNvSpPr txBox="1"/>
          <p:nvPr/>
        </p:nvSpPr>
        <p:spPr>
          <a:xfrm>
            <a:off x="296123" y="1361936"/>
            <a:ext cx="7206973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err="1" smtClean="0"/>
              <a:t>Solidarity</a:t>
            </a:r>
            <a:r>
              <a:rPr lang="hu-HU" b="1" dirty="0" smtClean="0"/>
              <a:t>: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better</a:t>
            </a:r>
            <a:r>
              <a:rPr lang="hu-HU" b="1" dirty="0" smtClean="0"/>
              <a:t> </a:t>
            </a:r>
            <a:r>
              <a:rPr lang="hu-HU" b="1" dirty="0" err="1" smtClean="0"/>
              <a:t>ones</a:t>
            </a:r>
            <a:r>
              <a:rPr lang="hu-HU" b="1" dirty="0" smtClean="0"/>
              <a:t> </a:t>
            </a:r>
            <a:r>
              <a:rPr lang="hu-HU" b="1" dirty="0" err="1" smtClean="0"/>
              <a:t>help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weaker</a:t>
            </a:r>
            <a:r>
              <a:rPr lang="hu-HU" b="1" dirty="0" smtClean="0"/>
              <a:t>, </a:t>
            </a:r>
            <a:r>
              <a:rPr lang="hu-HU" b="1" dirty="0" err="1" smtClean="0"/>
              <a:t>so</a:t>
            </a:r>
            <a:r>
              <a:rPr lang="hu-HU" b="1" dirty="0" smtClean="0"/>
              <a:t>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group</a:t>
            </a:r>
            <a:r>
              <a:rPr lang="hu-HU" b="1" dirty="0" smtClean="0"/>
              <a:t> is more </a:t>
            </a:r>
            <a:r>
              <a:rPr lang="hu-HU" b="1" dirty="0" err="1" smtClean="0"/>
              <a:t>effective</a:t>
            </a:r>
            <a:endParaRPr lang="hu-HU" b="1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1199559" y="5436983"/>
            <a:ext cx="7265002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0070C0"/>
                </a:solidFill>
              </a:rPr>
              <a:t>Szolidaritás: a jobbak segítik a gyengébbet, ezért a csoport hatékonyabb</a:t>
            </a:r>
            <a:endParaRPr lang="hu-HU" b="1" dirty="0">
              <a:solidFill>
                <a:srgbClr val="0070C0"/>
              </a:solidFill>
            </a:endParaRPr>
          </a:p>
        </p:txBody>
      </p:sp>
      <p:cxnSp>
        <p:nvCxnSpPr>
          <p:cNvPr id="47" name="Egyenes összekötő 46"/>
          <p:cNvCxnSpPr/>
          <p:nvPr/>
        </p:nvCxnSpPr>
        <p:spPr>
          <a:xfrm>
            <a:off x="5395810" y="2817730"/>
            <a:ext cx="499162" cy="2391045"/>
          </a:xfrm>
          <a:prstGeom prst="line">
            <a:avLst/>
          </a:prstGeom>
          <a:ln w="38100">
            <a:solidFill>
              <a:srgbClr val="0070C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Egyenes összekötő nyíllal 48"/>
          <p:cNvCxnSpPr/>
          <p:nvPr/>
        </p:nvCxnSpPr>
        <p:spPr>
          <a:xfrm flipV="1">
            <a:off x="5894972" y="3277354"/>
            <a:ext cx="778470" cy="1931421"/>
          </a:xfrm>
          <a:prstGeom prst="straightConnector1">
            <a:avLst/>
          </a:prstGeom>
          <a:ln w="38100">
            <a:solidFill>
              <a:srgbClr val="FFC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265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688542" y="1839575"/>
            <a:ext cx="7622728" cy="1754326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Solidarity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makes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unity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algn="ctr"/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group</a:t>
            </a:r>
            <a:r>
              <a:rPr lang="hu-HU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)more </a:t>
            </a:r>
            <a:r>
              <a:rPr lang="hu-HU" sz="54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effective</a:t>
            </a:r>
            <a:endParaRPr lang="hu-HU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Téglalap 25"/>
          <p:cNvSpPr/>
          <p:nvPr/>
        </p:nvSpPr>
        <p:spPr>
          <a:xfrm>
            <a:off x="199754" y="4125575"/>
            <a:ext cx="8463727" cy="2585323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5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 szolidaritás hatékonyabbá  </a:t>
            </a:r>
          </a:p>
          <a:p>
            <a:pPr algn="ctr"/>
            <a:r>
              <a:rPr lang="hu-HU" sz="54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hu-HU" sz="5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eszi az egységet </a:t>
            </a:r>
          </a:p>
          <a:p>
            <a:pPr algn="ctr"/>
            <a:r>
              <a:rPr lang="hu-HU" sz="5400" dirty="0" smtClean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(ti. a csoportot)</a:t>
            </a:r>
            <a:endParaRPr lang="hu-HU" sz="54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704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499507" y="2316480"/>
            <a:ext cx="8008026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4400" b="1" dirty="0" err="1" smtClean="0">
                <a:latin typeface="Arial Black" panose="020B0A04020102020204" pitchFamily="34" charset="0"/>
              </a:rPr>
              <a:t>Thanks</a:t>
            </a:r>
            <a:r>
              <a:rPr lang="hu-HU" sz="4400" b="1" dirty="0" smtClean="0">
                <a:latin typeface="Arial Black" panose="020B0A04020102020204" pitchFamily="34" charset="0"/>
              </a:rPr>
              <a:t> </a:t>
            </a:r>
            <a:r>
              <a:rPr lang="hu-HU" sz="4400" b="1" dirty="0" err="1" smtClean="0">
                <a:latin typeface="Arial Black" panose="020B0A04020102020204" pitchFamily="34" charset="0"/>
              </a:rPr>
              <a:t>for</a:t>
            </a:r>
            <a:r>
              <a:rPr lang="hu-HU" sz="4400" b="1" dirty="0" smtClean="0">
                <a:latin typeface="Arial Black" panose="020B0A04020102020204" pitchFamily="34" charset="0"/>
              </a:rPr>
              <a:t> </a:t>
            </a:r>
            <a:r>
              <a:rPr lang="hu-HU" sz="4400" b="1" dirty="0" err="1" smtClean="0">
                <a:latin typeface="Arial Black" panose="020B0A04020102020204" pitchFamily="34" charset="0"/>
              </a:rPr>
              <a:t>your</a:t>
            </a:r>
            <a:r>
              <a:rPr lang="hu-HU" sz="4400" b="1" dirty="0" smtClean="0">
                <a:latin typeface="Arial Black" panose="020B0A04020102020204" pitchFamily="34" charset="0"/>
              </a:rPr>
              <a:t> </a:t>
            </a:r>
            <a:r>
              <a:rPr lang="hu-HU" sz="4400" b="1" dirty="0" err="1" smtClean="0">
                <a:latin typeface="Arial Black" panose="020B0A04020102020204" pitchFamily="34" charset="0"/>
              </a:rPr>
              <a:t>attention</a:t>
            </a:r>
            <a:endParaRPr lang="hu-HU" sz="4400" b="1" dirty="0" smtClean="0">
              <a:latin typeface="Arial Black" panose="020B0A04020102020204" pitchFamily="34" charset="0"/>
            </a:endParaRPr>
          </a:p>
          <a:p>
            <a:pPr algn="ctr"/>
            <a:endParaRPr lang="hu-HU" sz="4400" b="1" dirty="0">
              <a:latin typeface="Arial Black" panose="020B0A04020102020204" pitchFamily="34" charset="0"/>
            </a:endParaRPr>
          </a:p>
          <a:p>
            <a:pPr algn="ctr"/>
            <a:r>
              <a:rPr lang="hu-HU" sz="44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Köszönöm a figyelmet</a:t>
            </a:r>
            <a:endParaRPr lang="hu-HU" sz="44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5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3264358" y="465137"/>
            <a:ext cx="2941247" cy="1989927"/>
            <a:chOff x="155574" y="346947"/>
            <a:chExt cx="8903138" cy="5460320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1520022" y="5047187"/>
              <a:ext cx="6237482" cy="760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12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12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9" name="Szövegdoboz 8"/>
          <p:cNvSpPr txBox="1"/>
          <p:nvPr/>
        </p:nvSpPr>
        <p:spPr>
          <a:xfrm>
            <a:off x="1390634" y="2533262"/>
            <a:ext cx="649408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SOLIDARITY </a:t>
            </a:r>
          </a:p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MAKES </a:t>
            </a:r>
          </a:p>
          <a:p>
            <a:pPr algn="ctr"/>
            <a:r>
              <a:rPr lang="hu-HU" sz="3600" b="1" dirty="0" smtClean="0">
                <a:latin typeface="Arial Black" panose="020B0A04020102020204" pitchFamily="34" charset="0"/>
              </a:rPr>
              <a:t>UNITY MORE EFFECTIVE</a:t>
            </a:r>
            <a:endParaRPr lang="hu-HU" sz="3600" b="1" dirty="0">
              <a:latin typeface="Arial Black" panose="020B0A04020102020204" pitchFamily="34" charset="0"/>
            </a:endParaRPr>
          </a:p>
        </p:txBody>
      </p:sp>
      <p:sp>
        <p:nvSpPr>
          <p:cNvPr id="10" name="Szövegdoboz 9"/>
          <p:cNvSpPr txBox="1"/>
          <p:nvPr/>
        </p:nvSpPr>
        <p:spPr>
          <a:xfrm>
            <a:off x="3174531" y="6038267"/>
            <a:ext cx="2704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/>
              <a:t>LECTURE AND Q &amp;A</a:t>
            </a:r>
            <a:endParaRPr lang="hu-HU" sz="24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1717694" y="4372419"/>
            <a:ext cx="580742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SZOLIDARITÁS TESZI </a:t>
            </a:r>
          </a:p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AZ EGYSÉGET </a:t>
            </a:r>
          </a:p>
          <a:p>
            <a:pPr algn="ctr"/>
            <a:r>
              <a:rPr lang="hu-HU" sz="3600" b="1" dirty="0" smtClean="0">
                <a:solidFill>
                  <a:srgbClr val="0070C0"/>
                </a:solidFill>
                <a:latin typeface="Arial Black" panose="020B0A04020102020204" pitchFamily="34" charset="0"/>
              </a:rPr>
              <a:t>HATÁSOSABBÁ</a:t>
            </a:r>
            <a:endParaRPr lang="hu-HU" sz="3600" b="1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013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611517" y="1149790"/>
            <a:ext cx="21604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What</a:t>
            </a:r>
            <a:r>
              <a:rPr lang="hu-HU" sz="2000" b="1" dirty="0" smtClean="0"/>
              <a:t> is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4217406" y="1130175"/>
            <a:ext cx="277281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az, hogy szolidaritás?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75715" y="2100403"/>
            <a:ext cx="564718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err="1" smtClean="0">
                <a:latin typeface="Arial Black" pitchFamily="34" charset="0"/>
              </a:rPr>
              <a:t>Solidarity</a:t>
            </a:r>
            <a:r>
              <a:rPr lang="hu-HU" sz="2000" b="1" dirty="0" smtClean="0">
                <a:latin typeface="Arial Black" pitchFamily="34" charset="0"/>
              </a:rPr>
              <a:t> is </a:t>
            </a:r>
            <a:r>
              <a:rPr lang="hu-HU" sz="2000" b="1" dirty="0" err="1" smtClean="0">
                <a:latin typeface="Arial Black" pitchFamily="34" charset="0"/>
              </a:rPr>
              <a:t>mutual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support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in</a:t>
            </a:r>
            <a:r>
              <a:rPr lang="hu-HU" sz="2000" b="1" dirty="0" smtClean="0">
                <a:latin typeface="Arial Black" pitchFamily="34" charset="0"/>
              </a:rPr>
              <a:t> a </a:t>
            </a:r>
            <a:r>
              <a:rPr lang="hu-HU" sz="2000" b="1" dirty="0" err="1" smtClean="0">
                <a:latin typeface="Arial Black" pitchFamily="34" charset="0"/>
              </a:rPr>
              <a:t>group</a:t>
            </a:r>
            <a:r>
              <a:rPr lang="hu-HU" sz="2000" b="1" dirty="0" smtClean="0">
                <a:latin typeface="Arial Black" pitchFamily="34" charset="0"/>
              </a:rPr>
              <a:t>.</a:t>
            </a:r>
            <a:endParaRPr lang="hu-HU" sz="2000" b="1" dirty="0"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885730" y="4208351"/>
            <a:ext cx="679859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A szolidaritás egymás kölcsönös támogatása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egy csoporton belül.</a:t>
            </a:r>
            <a:endParaRPr lang="hu-HU" sz="2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9544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611517" y="1149790"/>
            <a:ext cx="21604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What</a:t>
            </a:r>
            <a:r>
              <a:rPr lang="hu-HU" sz="2000" b="1" dirty="0" smtClean="0"/>
              <a:t> is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4217406" y="1130175"/>
            <a:ext cx="277281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az, hogy szolidaritás?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75715" y="2100403"/>
            <a:ext cx="564718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err="1" smtClean="0">
                <a:latin typeface="Arial Black" pitchFamily="34" charset="0"/>
              </a:rPr>
              <a:t>Solidarity</a:t>
            </a:r>
            <a:r>
              <a:rPr lang="hu-HU" sz="2000" b="1" dirty="0" smtClean="0">
                <a:latin typeface="Arial Black" pitchFamily="34" charset="0"/>
              </a:rPr>
              <a:t> is </a:t>
            </a:r>
            <a:r>
              <a:rPr lang="hu-HU" sz="2000" b="1" dirty="0" err="1" smtClean="0">
                <a:latin typeface="Arial Black" pitchFamily="34" charset="0"/>
              </a:rPr>
              <a:t>mutual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support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in</a:t>
            </a:r>
            <a:r>
              <a:rPr lang="hu-HU" sz="2000" b="1" dirty="0" smtClean="0">
                <a:latin typeface="Arial Black" pitchFamily="34" charset="0"/>
              </a:rPr>
              <a:t> a </a:t>
            </a:r>
            <a:r>
              <a:rPr lang="hu-HU" sz="2000" b="1" dirty="0" err="1" smtClean="0">
                <a:latin typeface="Arial Black" pitchFamily="34" charset="0"/>
              </a:rPr>
              <a:t>group</a:t>
            </a:r>
            <a:r>
              <a:rPr lang="hu-HU" sz="2000" b="1" dirty="0" smtClean="0">
                <a:latin typeface="Arial Black" pitchFamily="34" charset="0"/>
              </a:rPr>
              <a:t>.</a:t>
            </a:r>
            <a:endParaRPr lang="hu-HU" sz="2000" b="1" dirty="0"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885730" y="4208351"/>
            <a:ext cx="679859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A szolidaritás egymás kölcsönös támogatása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egy csoporton belül.</a:t>
            </a:r>
            <a:endParaRPr lang="hu-HU" sz="2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530294" y="2697933"/>
            <a:ext cx="7956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des, </a:t>
            </a:r>
            <a:r>
              <a:rPr lang="hu-HU" sz="2000" b="1" dirty="0" err="1" smtClean="0"/>
              <a:t>facio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facias</a:t>
            </a:r>
            <a:r>
              <a:rPr lang="hu-HU" sz="2000" b="1" dirty="0" smtClean="0"/>
              <a:t>” (</a:t>
            </a:r>
            <a:r>
              <a:rPr lang="hu-HU" sz="2000" b="1" dirty="0" err="1" smtClean="0"/>
              <a:t>Latine</a:t>
            </a:r>
            <a:r>
              <a:rPr lang="hu-HU" sz="2000" b="1" dirty="0" smtClean="0"/>
              <a:t>)</a:t>
            </a:r>
          </a:p>
          <a:p>
            <a:pPr algn="ctr"/>
            <a:r>
              <a:rPr lang="hu-HU" sz="2000" b="1" dirty="0" smtClean="0"/>
              <a:t>(I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; </a:t>
            </a:r>
            <a:r>
              <a:rPr lang="hu-HU" sz="2000" b="1" dirty="0" err="1" smtClean="0"/>
              <a:t>I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me</a:t>
            </a:r>
            <a:r>
              <a:rPr lang="hu-HU" sz="2000" b="1" dirty="0" smtClean="0"/>
              <a:t>”)</a:t>
            </a:r>
            <a:endParaRPr lang="hu-HU" sz="2000" b="1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719675" y="5231394"/>
            <a:ext cx="7574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</a:t>
            </a:r>
            <a:r>
              <a:rPr lang="hu-HU" sz="2000" b="1" dirty="0" err="1" smtClean="0">
                <a:solidFill>
                  <a:srgbClr val="0070C0"/>
                </a:solidFill>
              </a:rPr>
              <a:t>Do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des, </a:t>
            </a:r>
            <a:r>
              <a:rPr lang="hu-HU" sz="2000" b="1" dirty="0" err="1" smtClean="0">
                <a:solidFill>
                  <a:srgbClr val="0070C0"/>
                </a:solidFill>
              </a:rPr>
              <a:t>facio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facias</a:t>
            </a:r>
            <a:r>
              <a:rPr lang="hu-HU" sz="2000" b="1" dirty="0" smtClean="0">
                <a:solidFill>
                  <a:srgbClr val="0070C0"/>
                </a:solidFill>
              </a:rPr>
              <a:t>” (Latin)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(Adok, hogy te is adj nekem; megteszem hogy te is tedd meg nekem”)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042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611517" y="1149790"/>
            <a:ext cx="21604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What</a:t>
            </a:r>
            <a:r>
              <a:rPr lang="hu-HU" sz="2000" b="1" dirty="0" smtClean="0"/>
              <a:t> is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4217406" y="1130175"/>
            <a:ext cx="277281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az, hogy szolidaritás?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75715" y="2100403"/>
            <a:ext cx="564718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err="1" smtClean="0">
                <a:latin typeface="Arial Black" pitchFamily="34" charset="0"/>
              </a:rPr>
              <a:t>Solidarity</a:t>
            </a:r>
            <a:r>
              <a:rPr lang="hu-HU" sz="2000" b="1" dirty="0" smtClean="0">
                <a:latin typeface="Arial Black" pitchFamily="34" charset="0"/>
              </a:rPr>
              <a:t> is </a:t>
            </a:r>
            <a:r>
              <a:rPr lang="hu-HU" sz="2000" b="1" dirty="0" err="1" smtClean="0">
                <a:latin typeface="Arial Black" pitchFamily="34" charset="0"/>
              </a:rPr>
              <a:t>mutual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support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in</a:t>
            </a:r>
            <a:r>
              <a:rPr lang="hu-HU" sz="2000" b="1" dirty="0" smtClean="0">
                <a:latin typeface="Arial Black" pitchFamily="34" charset="0"/>
              </a:rPr>
              <a:t> a </a:t>
            </a:r>
            <a:r>
              <a:rPr lang="hu-HU" sz="2000" b="1" dirty="0" err="1" smtClean="0">
                <a:latin typeface="Arial Black" pitchFamily="34" charset="0"/>
              </a:rPr>
              <a:t>group</a:t>
            </a:r>
            <a:r>
              <a:rPr lang="hu-HU" sz="2000" b="1" dirty="0" smtClean="0">
                <a:latin typeface="Arial Black" pitchFamily="34" charset="0"/>
              </a:rPr>
              <a:t>.</a:t>
            </a:r>
            <a:endParaRPr lang="hu-HU" sz="2000" b="1" dirty="0"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885730" y="4208351"/>
            <a:ext cx="679859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A szolidaritás egymás kölcsönös támogatása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egy csoporton belül.</a:t>
            </a:r>
            <a:endParaRPr lang="hu-HU" sz="2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530294" y="2697933"/>
            <a:ext cx="7956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des, </a:t>
            </a:r>
            <a:r>
              <a:rPr lang="hu-HU" sz="2000" b="1" dirty="0" err="1" smtClean="0"/>
              <a:t>facio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facias</a:t>
            </a:r>
            <a:r>
              <a:rPr lang="hu-HU" sz="2000" b="1" dirty="0" smtClean="0"/>
              <a:t>” (</a:t>
            </a:r>
            <a:r>
              <a:rPr lang="hu-HU" sz="2000" b="1" dirty="0" err="1" smtClean="0"/>
              <a:t>Latine</a:t>
            </a:r>
            <a:r>
              <a:rPr lang="hu-HU" sz="2000" b="1" dirty="0" smtClean="0"/>
              <a:t>)</a:t>
            </a:r>
          </a:p>
          <a:p>
            <a:pPr algn="ctr"/>
            <a:r>
              <a:rPr lang="hu-HU" sz="2000" b="1" dirty="0" smtClean="0"/>
              <a:t>(I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; </a:t>
            </a:r>
            <a:r>
              <a:rPr lang="hu-HU" sz="2000" b="1" dirty="0" err="1" smtClean="0"/>
              <a:t>I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me</a:t>
            </a:r>
            <a:r>
              <a:rPr lang="hu-HU" sz="2000" b="1" dirty="0" smtClean="0"/>
              <a:t>”)</a:t>
            </a:r>
            <a:endParaRPr lang="hu-HU" sz="2000" b="1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719675" y="5231394"/>
            <a:ext cx="7574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</a:t>
            </a:r>
            <a:r>
              <a:rPr lang="hu-HU" sz="2000" b="1" dirty="0" err="1" smtClean="0">
                <a:solidFill>
                  <a:srgbClr val="0070C0"/>
                </a:solidFill>
              </a:rPr>
              <a:t>Do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des, </a:t>
            </a:r>
            <a:r>
              <a:rPr lang="hu-HU" sz="2000" b="1" dirty="0" err="1" smtClean="0">
                <a:solidFill>
                  <a:srgbClr val="0070C0"/>
                </a:solidFill>
              </a:rPr>
              <a:t>facio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facias</a:t>
            </a:r>
            <a:r>
              <a:rPr lang="hu-HU" sz="2000" b="1" dirty="0" smtClean="0">
                <a:solidFill>
                  <a:srgbClr val="0070C0"/>
                </a:solidFill>
              </a:rPr>
              <a:t>” (Latin)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(Adok, hogy te is adj nekem; megteszem hogy te is tedd meg nekem”)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3512744" y="3585172"/>
            <a:ext cx="1856983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..?</a:t>
            </a:r>
            <a:endParaRPr lang="hu-HU" sz="2000" b="1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3393540" y="6064312"/>
            <a:ext cx="1921616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Ez szolidaritás..?</a:t>
            </a:r>
            <a:endParaRPr lang="hu-HU" sz="2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7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1611517" y="1149790"/>
            <a:ext cx="216040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err="1" smtClean="0"/>
              <a:t>What</a:t>
            </a:r>
            <a:r>
              <a:rPr lang="hu-HU" sz="2000" b="1" dirty="0" smtClean="0"/>
              <a:t> is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?</a:t>
            </a:r>
            <a:endParaRPr lang="hu-HU" sz="2000" b="1" dirty="0"/>
          </a:p>
        </p:txBody>
      </p:sp>
      <p:sp>
        <p:nvSpPr>
          <p:cNvPr id="26" name="Szövegdoboz 25"/>
          <p:cNvSpPr txBox="1"/>
          <p:nvPr/>
        </p:nvSpPr>
        <p:spPr>
          <a:xfrm>
            <a:off x="4217406" y="1130175"/>
            <a:ext cx="2772810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Mi az, hogy szolidaritás?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1475715" y="2100403"/>
            <a:ext cx="5647187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000" b="1" dirty="0" err="1" smtClean="0">
                <a:latin typeface="Arial Black" pitchFamily="34" charset="0"/>
              </a:rPr>
              <a:t>Solidarity</a:t>
            </a:r>
            <a:r>
              <a:rPr lang="hu-HU" sz="2000" b="1" dirty="0" smtClean="0">
                <a:latin typeface="Arial Black" pitchFamily="34" charset="0"/>
              </a:rPr>
              <a:t> is </a:t>
            </a:r>
            <a:r>
              <a:rPr lang="hu-HU" sz="2000" b="1" dirty="0" err="1" smtClean="0">
                <a:latin typeface="Arial Black" pitchFamily="34" charset="0"/>
              </a:rPr>
              <a:t>mutual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support</a:t>
            </a:r>
            <a:r>
              <a:rPr lang="hu-HU" sz="2000" b="1" dirty="0" smtClean="0">
                <a:latin typeface="Arial Black" pitchFamily="34" charset="0"/>
              </a:rPr>
              <a:t> </a:t>
            </a:r>
            <a:r>
              <a:rPr lang="hu-HU" sz="2000" b="1" dirty="0" err="1" smtClean="0">
                <a:latin typeface="Arial Black" pitchFamily="34" charset="0"/>
              </a:rPr>
              <a:t>in</a:t>
            </a:r>
            <a:r>
              <a:rPr lang="hu-HU" sz="2000" b="1" dirty="0" smtClean="0">
                <a:latin typeface="Arial Black" pitchFamily="34" charset="0"/>
              </a:rPr>
              <a:t> a </a:t>
            </a:r>
            <a:r>
              <a:rPr lang="hu-HU" sz="2000" b="1" dirty="0" err="1" smtClean="0">
                <a:latin typeface="Arial Black" pitchFamily="34" charset="0"/>
              </a:rPr>
              <a:t>group</a:t>
            </a:r>
            <a:r>
              <a:rPr lang="hu-HU" sz="2000" b="1" dirty="0" smtClean="0">
                <a:latin typeface="Arial Black" pitchFamily="34" charset="0"/>
              </a:rPr>
              <a:t>.</a:t>
            </a:r>
            <a:endParaRPr lang="hu-HU" sz="2000" b="1" dirty="0">
              <a:latin typeface="Arial Black" pitchFamily="34" charset="0"/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885730" y="4208351"/>
            <a:ext cx="6798592" cy="707886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A szolidaritás egymás kölcsönös támogatása 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  <a:latin typeface="Arial Black" pitchFamily="34" charset="0"/>
              </a:rPr>
              <a:t>egy csoporton belül.</a:t>
            </a:r>
            <a:endParaRPr lang="hu-HU" sz="2000" b="1" dirty="0">
              <a:solidFill>
                <a:srgbClr val="0070C0"/>
              </a:solidFill>
              <a:latin typeface="Arial Black" pitchFamily="34" charset="0"/>
            </a:endParaRPr>
          </a:p>
        </p:txBody>
      </p:sp>
      <p:sp>
        <p:nvSpPr>
          <p:cNvPr id="30" name="Szövegdoboz 29"/>
          <p:cNvSpPr txBox="1"/>
          <p:nvPr/>
        </p:nvSpPr>
        <p:spPr>
          <a:xfrm>
            <a:off x="530294" y="2697933"/>
            <a:ext cx="79565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/>
              <a:t>„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des, </a:t>
            </a:r>
            <a:r>
              <a:rPr lang="hu-HU" sz="2000" b="1" dirty="0" err="1" smtClean="0"/>
              <a:t>facio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ut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facias</a:t>
            </a:r>
            <a:r>
              <a:rPr lang="hu-HU" sz="2000" b="1" dirty="0" smtClean="0"/>
              <a:t>” (</a:t>
            </a:r>
            <a:r>
              <a:rPr lang="hu-HU" sz="2000" b="1" dirty="0" err="1" smtClean="0"/>
              <a:t>Latine</a:t>
            </a:r>
            <a:r>
              <a:rPr lang="hu-HU" sz="2000" b="1" dirty="0" smtClean="0"/>
              <a:t>)</a:t>
            </a:r>
          </a:p>
          <a:p>
            <a:pPr algn="ctr"/>
            <a:r>
              <a:rPr lang="hu-HU" sz="2000" b="1" dirty="0" smtClean="0"/>
              <a:t>(I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give</a:t>
            </a:r>
            <a:r>
              <a:rPr lang="hu-HU" sz="2000" b="1" dirty="0" smtClean="0"/>
              <a:t>; </a:t>
            </a:r>
            <a:r>
              <a:rPr lang="hu-HU" sz="2000" b="1" dirty="0" err="1" smtClean="0"/>
              <a:t>I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you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also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do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that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to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me</a:t>
            </a:r>
            <a:r>
              <a:rPr lang="hu-HU" sz="2000" b="1" dirty="0" smtClean="0"/>
              <a:t>”)</a:t>
            </a:r>
            <a:endParaRPr lang="hu-HU" sz="2000" b="1" dirty="0"/>
          </a:p>
        </p:txBody>
      </p:sp>
      <p:sp>
        <p:nvSpPr>
          <p:cNvPr id="31" name="Szövegdoboz 30"/>
          <p:cNvSpPr txBox="1"/>
          <p:nvPr/>
        </p:nvSpPr>
        <p:spPr>
          <a:xfrm>
            <a:off x="719675" y="5231394"/>
            <a:ext cx="75747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„</a:t>
            </a:r>
            <a:r>
              <a:rPr lang="hu-HU" sz="2000" b="1" dirty="0" err="1" smtClean="0">
                <a:solidFill>
                  <a:srgbClr val="0070C0"/>
                </a:solidFill>
              </a:rPr>
              <a:t>Do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des, </a:t>
            </a:r>
            <a:r>
              <a:rPr lang="hu-HU" sz="2000" b="1" dirty="0" err="1" smtClean="0">
                <a:solidFill>
                  <a:srgbClr val="0070C0"/>
                </a:solidFill>
              </a:rPr>
              <a:t>facio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ut</a:t>
            </a:r>
            <a:r>
              <a:rPr lang="hu-HU" sz="2000" b="1" dirty="0" smtClean="0">
                <a:solidFill>
                  <a:srgbClr val="0070C0"/>
                </a:solidFill>
              </a:rPr>
              <a:t> </a:t>
            </a:r>
            <a:r>
              <a:rPr lang="hu-HU" sz="2000" b="1" dirty="0" err="1" smtClean="0">
                <a:solidFill>
                  <a:srgbClr val="0070C0"/>
                </a:solidFill>
              </a:rPr>
              <a:t>facias</a:t>
            </a:r>
            <a:r>
              <a:rPr lang="hu-HU" sz="2000" b="1" dirty="0" smtClean="0">
                <a:solidFill>
                  <a:srgbClr val="0070C0"/>
                </a:solidFill>
              </a:rPr>
              <a:t>” (Latin)</a:t>
            </a:r>
          </a:p>
          <a:p>
            <a:pPr algn="ctr"/>
            <a:r>
              <a:rPr lang="hu-HU" sz="2000" b="1" dirty="0" smtClean="0">
                <a:solidFill>
                  <a:srgbClr val="0070C0"/>
                </a:solidFill>
              </a:rPr>
              <a:t>(Adok, hogy te is adj nekem; megteszem hogy te is tedd meg nekem”)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2" name="Szövegdoboz 31"/>
          <p:cNvSpPr txBox="1"/>
          <p:nvPr/>
        </p:nvSpPr>
        <p:spPr>
          <a:xfrm>
            <a:off x="3512744" y="3585172"/>
            <a:ext cx="1856983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/>
              <a:t>Is </a:t>
            </a:r>
            <a:r>
              <a:rPr lang="hu-HU" sz="2000" b="1" dirty="0" err="1" smtClean="0"/>
              <a:t>it</a:t>
            </a:r>
            <a:r>
              <a:rPr lang="hu-HU" sz="2000" b="1" dirty="0" smtClean="0"/>
              <a:t> </a:t>
            </a:r>
            <a:r>
              <a:rPr lang="hu-HU" sz="2000" b="1" dirty="0" err="1" smtClean="0"/>
              <a:t>solidarity</a:t>
            </a:r>
            <a:r>
              <a:rPr lang="hu-HU" sz="2000" b="1" dirty="0" smtClean="0"/>
              <a:t>..?</a:t>
            </a:r>
            <a:endParaRPr lang="hu-HU" sz="2000" b="1" dirty="0"/>
          </a:p>
        </p:txBody>
      </p:sp>
      <p:sp>
        <p:nvSpPr>
          <p:cNvPr id="33" name="Szövegdoboz 32"/>
          <p:cNvSpPr txBox="1"/>
          <p:nvPr/>
        </p:nvSpPr>
        <p:spPr>
          <a:xfrm>
            <a:off x="3393540" y="6064312"/>
            <a:ext cx="1921616" cy="40011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000" b="1" dirty="0" smtClean="0">
                <a:solidFill>
                  <a:srgbClr val="0070C0"/>
                </a:solidFill>
              </a:rPr>
              <a:t>Ez szolidaritás..?</a:t>
            </a:r>
            <a:endParaRPr lang="hu-HU" sz="2000" b="1" dirty="0">
              <a:solidFill>
                <a:srgbClr val="0070C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 rot="21181393">
            <a:off x="613364" y="3077279"/>
            <a:ext cx="741485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dirty="0" smtClean="0">
                <a:latin typeface="Arial Black" pitchFamily="34" charset="0"/>
              </a:rPr>
              <a:t>NO, IT IS NOT. IT IS COMMON INTERSETS. </a:t>
            </a:r>
            <a:endParaRPr lang="hu-HU" sz="2400" dirty="0">
              <a:latin typeface="Arial Black" pitchFamily="34" charset="0"/>
            </a:endParaRPr>
          </a:p>
        </p:txBody>
      </p:sp>
      <p:sp>
        <p:nvSpPr>
          <p:cNvPr id="35" name="Szövegdoboz 34"/>
          <p:cNvSpPr txBox="1"/>
          <p:nvPr/>
        </p:nvSpPr>
        <p:spPr>
          <a:xfrm rot="20980716">
            <a:off x="1917767" y="5737488"/>
            <a:ext cx="5002203" cy="461665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hu-HU" sz="2400" dirty="0" smtClean="0">
                <a:solidFill>
                  <a:srgbClr val="0070C0"/>
                </a:solidFill>
                <a:latin typeface="Arial Black" pitchFamily="34" charset="0"/>
              </a:rPr>
              <a:t>NEM, EZ ÉRDEKKÖZÖSSÉG. </a:t>
            </a:r>
            <a:endParaRPr lang="hu-HU" sz="2400" dirty="0">
              <a:solidFill>
                <a:srgbClr val="0070C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63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16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5" name="Téglalap 24"/>
          <p:cNvSpPr/>
          <p:nvPr/>
        </p:nvSpPr>
        <p:spPr>
          <a:xfrm>
            <a:off x="-76345" y="1826599"/>
            <a:ext cx="922034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Solidarity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is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based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on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common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values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,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not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common</a:t>
            </a:r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</a:t>
            </a:r>
            <a:r>
              <a:rPr lang="hu-HU" sz="28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interests</a:t>
            </a:r>
            <a:endParaRPr lang="hu-HU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6" name="Téglalap 25"/>
          <p:cNvSpPr/>
          <p:nvPr/>
        </p:nvSpPr>
        <p:spPr>
          <a:xfrm>
            <a:off x="1088064" y="3065415"/>
            <a:ext cx="672555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 szolidaritás alapja nem az érdekközösség, </a:t>
            </a:r>
          </a:p>
          <a:p>
            <a:pPr algn="ctr"/>
            <a:r>
              <a:rPr lang="hu-HU" sz="2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hanem az értékközösség</a:t>
            </a:r>
            <a:endParaRPr lang="hu-HU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70C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509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1186004" y="1394234"/>
            <a:ext cx="586833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err="1" smtClean="0"/>
              <a:t>Solidarity</a:t>
            </a:r>
            <a:r>
              <a:rPr lang="hu-HU" sz="2800" b="1" dirty="0" smtClean="0"/>
              <a:t> is </a:t>
            </a:r>
            <a:r>
              <a:rPr lang="hu-HU" sz="2800" b="1" dirty="0" err="1" smtClean="0"/>
              <a:t>based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common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values</a:t>
            </a:r>
            <a:r>
              <a:rPr lang="hu-HU" sz="2800" b="1" dirty="0" smtClean="0"/>
              <a:t>.</a:t>
            </a:r>
            <a:endParaRPr lang="hu-HU" sz="2800" b="1" dirty="0"/>
          </a:p>
        </p:txBody>
      </p:sp>
      <p:sp>
        <p:nvSpPr>
          <p:cNvPr id="28" name="Szövegdoboz 27"/>
          <p:cNvSpPr txBox="1"/>
          <p:nvPr/>
        </p:nvSpPr>
        <p:spPr>
          <a:xfrm>
            <a:off x="1139228" y="4190246"/>
            <a:ext cx="592360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0070C0"/>
                </a:solidFill>
              </a:rPr>
              <a:t>A szolidaritás alapja az értékközösség.</a:t>
            </a:r>
            <a:endParaRPr lang="hu-HU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5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upload.wikimedia.org/wikipedia/commons/e/e6/Fla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5" name="AutoShape 10" descr="Flag of Italy - Wikipedia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7" name="AutoShape 18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8" name="AutoShape 20" descr="File:Flag of Slovenia.svg - Wikimedia Commons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2" name="AutoShape 2" descr="Feketenyék | Településtár | Velemjáró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3" name="AutoShape 4" descr="Fájl:Flag of North Macedonia.svg – Wikipédia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grpSp>
        <p:nvGrpSpPr>
          <p:cNvPr id="9" name="Csoportba foglalás 15"/>
          <p:cNvGrpSpPr/>
          <p:nvPr/>
        </p:nvGrpSpPr>
        <p:grpSpPr>
          <a:xfrm>
            <a:off x="7431109" y="160337"/>
            <a:ext cx="1537629" cy="1065593"/>
            <a:chOff x="155574" y="346947"/>
            <a:chExt cx="9419744" cy="5800757"/>
          </a:xfrm>
        </p:grpSpPr>
        <p:sp>
          <p:nvSpPr>
            <p:cNvPr id="24" name="Ellipszis 23"/>
            <p:cNvSpPr/>
            <p:nvPr/>
          </p:nvSpPr>
          <p:spPr>
            <a:xfrm>
              <a:off x="186197" y="1132747"/>
              <a:ext cx="8872515" cy="306850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13" name="Ellipszis 12"/>
            <p:cNvSpPr/>
            <p:nvPr/>
          </p:nvSpPr>
          <p:spPr>
            <a:xfrm>
              <a:off x="155574" y="1056068"/>
              <a:ext cx="8872515" cy="1970467"/>
            </a:xfrm>
            <a:prstGeom prst="ellipse">
              <a:avLst/>
            </a:prstGeom>
            <a:noFill/>
            <a:ln w="762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1028" name="Picture 4" descr="https://upload.wikimedia.org/wikipedia/commons/thumb/e/e6/Flag_of_Slovakia.svg/1280px-Flag_of_Slovakia.svg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2775" y="386104"/>
              <a:ext cx="2518110" cy="1631609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4" descr="Symbolizing Europe: The EU′s Flag, Anthem, Holiday and Motto | Europe| News  and current affairs from around the continent | DW | 23.03.2007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9320" y="386104"/>
              <a:ext cx="2941175" cy="163160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0" name="Picture 6" descr="upload.wikimedia.org/wikipedia/commons/thumb/c/...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602" y="2334746"/>
              <a:ext cx="1397706" cy="907810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Fájl:Flag of Hungary.png – Wikipédia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47571" y="2284489"/>
              <a:ext cx="1425130" cy="923774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flag-it - The Henry M. Jackson School of International Studies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975" y="2340509"/>
              <a:ext cx="1598178" cy="90923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Flag of Romania - Wikipedia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32416" y="2327480"/>
              <a:ext cx="1564923" cy="9352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Flag of Germany - Wikipedia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71540" y="2323093"/>
              <a:ext cx="1453136" cy="9440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6" name="Picture 22" descr="File:Flag of Slovenia.sv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094" y="3616713"/>
              <a:ext cx="1953569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8" name="Picture 24" descr="Serbia Flag Wallpapers for Android - APK Downloa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6652" y="3583977"/>
              <a:ext cx="1953570" cy="949733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Amazon.com : Home and Holiday Flags 3x5 Croatia Flag Croatian Country  Banner Republic Pennant : Garden &amp; Outdoor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15010" y="3597338"/>
              <a:ext cx="1668232" cy="988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" name="Picture 2" descr="Feketenyék | Településtár | Velemjáró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7011" y="346947"/>
              <a:ext cx="1496182" cy="17099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6" descr="Flag of North Macedonia - Wikipedia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1935" y="3597338"/>
              <a:ext cx="1846024" cy="9230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Szövegdoboz 13"/>
            <p:cNvSpPr txBox="1"/>
            <p:nvPr/>
          </p:nvSpPr>
          <p:spPr>
            <a:xfrm flipH="1">
              <a:off x="683029" y="4974894"/>
              <a:ext cx="8892289" cy="11728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sz="800" b="1" dirty="0" smtClean="0">
                  <a:latin typeface="Arial Black" panose="020B0A04020102020204" pitchFamily="34" charset="0"/>
                </a:rPr>
                <a:t>QUO VADIS EUROPA?</a:t>
              </a:r>
              <a:endParaRPr lang="hu-HU" sz="800" b="1" dirty="0">
                <a:latin typeface="Arial Black" panose="020B0A04020102020204" pitchFamily="34" charset="0"/>
              </a:endParaRPr>
            </a:p>
          </p:txBody>
        </p:sp>
      </p:grpSp>
      <p:sp>
        <p:nvSpPr>
          <p:cNvPr id="27" name="Szövegdoboz 26"/>
          <p:cNvSpPr txBox="1"/>
          <p:nvPr/>
        </p:nvSpPr>
        <p:spPr>
          <a:xfrm>
            <a:off x="-91127" y="280473"/>
            <a:ext cx="81348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b="1" dirty="0" smtClean="0">
                <a:latin typeface="Arial Black" panose="020B0A04020102020204" pitchFamily="34" charset="0"/>
              </a:rPr>
              <a:t>SOLIDARITY MAKES UNITY MORE EFFECTIVE</a:t>
            </a:r>
            <a:endParaRPr lang="hu-HU" b="1" dirty="0">
              <a:latin typeface="Arial Black" panose="020B0A04020102020204" pitchFamily="34" charset="0"/>
            </a:endParaRPr>
          </a:p>
        </p:txBody>
      </p:sp>
      <p:sp>
        <p:nvSpPr>
          <p:cNvPr id="26" name="Szövegdoboz 25"/>
          <p:cNvSpPr txBox="1"/>
          <p:nvPr/>
        </p:nvSpPr>
        <p:spPr>
          <a:xfrm>
            <a:off x="1186004" y="1394234"/>
            <a:ext cx="586833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err="1" smtClean="0"/>
              <a:t>Solidarity</a:t>
            </a:r>
            <a:r>
              <a:rPr lang="hu-HU" sz="2800" b="1" dirty="0" smtClean="0"/>
              <a:t> is </a:t>
            </a:r>
            <a:r>
              <a:rPr lang="hu-HU" sz="2800" b="1" dirty="0" err="1" smtClean="0"/>
              <a:t>based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common</a:t>
            </a:r>
            <a:r>
              <a:rPr lang="hu-HU" sz="2800" b="1" dirty="0" smtClean="0"/>
              <a:t> </a:t>
            </a:r>
            <a:r>
              <a:rPr lang="hu-HU" sz="2800" b="1" dirty="0" err="1" smtClean="0"/>
              <a:t>values</a:t>
            </a:r>
            <a:r>
              <a:rPr lang="hu-HU" sz="2800" b="1" dirty="0" smtClean="0"/>
              <a:t>.</a:t>
            </a:r>
            <a:endParaRPr lang="hu-HU" sz="2800" b="1" dirty="0"/>
          </a:p>
        </p:txBody>
      </p:sp>
      <p:sp>
        <p:nvSpPr>
          <p:cNvPr id="28" name="Szövegdoboz 27"/>
          <p:cNvSpPr txBox="1"/>
          <p:nvPr/>
        </p:nvSpPr>
        <p:spPr>
          <a:xfrm>
            <a:off x="1139228" y="4190246"/>
            <a:ext cx="5923609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hu-HU" sz="2800" b="1" dirty="0" smtClean="0">
                <a:solidFill>
                  <a:srgbClr val="0070C0"/>
                </a:solidFill>
              </a:rPr>
              <a:t>A szolidaritás alapja az értékközösség.</a:t>
            </a:r>
            <a:endParaRPr lang="hu-HU" sz="2800" b="1" dirty="0">
              <a:solidFill>
                <a:srgbClr val="0070C0"/>
              </a:solidFill>
            </a:endParaRPr>
          </a:p>
        </p:txBody>
      </p:sp>
      <p:sp>
        <p:nvSpPr>
          <p:cNvPr id="29" name="Szövegdoboz 28"/>
          <p:cNvSpPr txBox="1"/>
          <p:nvPr/>
        </p:nvSpPr>
        <p:spPr>
          <a:xfrm>
            <a:off x="706170" y="2218099"/>
            <a:ext cx="69077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If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there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are</a:t>
            </a:r>
            <a:r>
              <a:rPr lang="hu-HU" sz="2400" b="1" dirty="0" smtClean="0"/>
              <a:t> no </a:t>
            </a:r>
            <a:r>
              <a:rPr lang="hu-HU" sz="2400" b="1" dirty="0" err="1" smtClean="0"/>
              <a:t>common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values</a:t>
            </a:r>
            <a:r>
              <a:rPr lang="hu-HU" sz="2400" b="1" dirty="0" smtClean="0"/>
              <a:t>, </a:t>
            </a:r>
            <a:r>
              <a:rPr lang="hu-HU" sz="2400" b="1" dirty="0" err="1" smtClean="0"/>
              <a:t>there</a:t>
            </a:r>
            <a:r>
              <a:rPr lang="hu-HU" sz="2400" b="1" dirty="0" smtClean="0"/>
              <a:t> is no </a:t>
            </a:r>
            <a:r>
              <a:rPr lang="hu-HU" sz="2400" b="1" dirty="0" err="1" smtClean="0"/>
              <a:t>solidarity</a:t>
            </a:r>
            <a:r>
              <a:rPr lang="hu-HU" sz="2400" b="1" dirty="0" smtClean="0"/>
              <a:t>.</a:t>
            </a:r>
            <a:endParaRPr lang="hu-HU" sz="2400" b="1" dirty="0"/>
          </a:p>
        </p:txBody>
      </p:sp>
      <p:sp>
        <p:nvSpPr>
          <p:cNvPr id="30" name="Szövegdoboz 29"/>
          <p:cNvSpPr txBox="1"/>
          <p:nvPr/>
        </p:nvSpPr>
        <p:spPr>
          <a:xfrm>
            <a:off x="686554" y="2940868"/>
            <a:ext cx="6907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err="1" smtClean="0"/>
              <a:t>If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there</a:t>
            </a:r>
            <a:r>
              <a:rPr lang="hu-HU" sz="2400" b="1" dirty="0" smtClean="0"/>
              <a:t> is no </a:t>
            </a:r>
            <a:r>
              <a:rPr lang="hu-HU" sz="2400" b="1" dirty="0" err="1" smtClean="0"/>
              <a:t>solidarity</a:t>
            </a:r>
            <a:r>
              <a:rPr lang="hu-HU" sz="2400" b="1" dirty="0" smtClean="0"/>
              <a:t>, </a:t>
            </a:r>
            <a:r>
              <a:rPr lang="hu-HU" sz="2400" b="1" dirty="0" err="1" smtClean="0"/>
              <a:t>there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are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no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common</a:t>
            </a:r>
            <a:r>
              <a:rPr lang="hu-HU" sz="2400" b="1" dirty="0" smtClean="0"/>
              <a:t> </a:t>
            </a:r>
            <a:r>
              <a:rPr lang="hu-HU" sz="2400" b="1" dirty="0" err="1" smtClean="0"/>
              <a:t>values</a:t>
            </a:r>
            <a:r>
              <a:rPr lang="hu-HU" sz="2400" b="1" dirty="0" smtClean="0"/>
              <a:t>.</a:t>
            </a:r>
            <a:endParaRPr lang="hu-HU" sz="2400" b="1" dirty="0"/>
          </a:p>
        </p:txBody>
      </p:sp>
      <p:sp>
        <p:nvSpPr>
          <p:cNvPr id="31" name="Téglalap 30"/>
          <p:cNvSpPr/>
          <p:nvPr/>
        </p:nvSpPr>
        <p:spPr>
          <a:xfrm>
            <a:off x="570368" y="2082297"/>
            <a:ext cx="7197505" cy="17201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550752" y="4905469"/>
            <a:ext cx="7197505" cy="172015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33" name="Szövegdoboz 32"/>
          <p:cNvSpPr txBox="1"/>
          <p:nvPr/>
        </p:nvSpPr>
        <p:spPr>
          <a:xfrm>
            <a:off x="1012479" y="5149913"/>
            <a:ext cx="60823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0070C0"/>
                </a:solidFill>
              </a:rPr>
              <a:t>Ha nincsenek közös értékek, nincs szolidaritás</a:t>
            </a:r>
            <a:endParaRPr lang="hu-HU" sz="2400" b="1" dirty="0">
              <a:solidFill>
                <a:srgbClr val="0070C0"/>
              </a:solidFill>
            </a:endParaRPr>
          </a:p>
        </p:txBody>
      </p:sp>
      <p:sp>
        <p:nvSpPr>
          <p:cNvPr id="34" name="Szövegdoboz 33"/>
          <p:cNvSpPr txBox="1"/>
          <p:nvPr/>
        </p:nvSpPr>
        <p:spPr>
          <a:xfrm>
            <a:off x="829901" y="5890789"/>
            <a:ext cx="64029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b="1" dirty="0" smtClean="0">
                <a:solidFill>
                  <a:srgbClr val="0070C0"/>
                </a:solidFill>
              </a:rPr>
              <a:t>Ha nincsen szolidaritás, nincsenek közös értékek</a:t>
            </a:r>
            <a:endParaRPr lang="hu-HU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424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-té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é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é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718</Words>
  <Application>Microsoft Office PowerPoint</Application>
  <PresentationFormat>Diavetítés a képernyőre (4:3 oldalarány)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Microsoft-fiók</dc:creator>
  <cp:lastModifiedBy>Microsoft-fiók</cp:lastModifiedBy>
  <cp:revision>1</cp:revision>
  <dcterms:created xsi:type="dcterms:W3CDTF">2021-06-16T07:49:56Z</dcterms:created>
  <dcterms:modified xsi:type="dcterms:W3CDTF">2021-06-16T07:51:25Z</dcterms:modified>
</cp:coreProperties>
</file>