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055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92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949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13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439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194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95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11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20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98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20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61685-8CD8-4926-A486-AB15990BEDF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133D-83BB-427B-833D-2F5E2F3722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318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7.jpeg"/><Relationship Id="rId5" Type="http://schemas.openxmlformats.org/officeDocument/2006/relationships/image" Target="../media/image4.pn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155574" y="346947"/>
            <a:ext cx="8903138" cy="5285015"/>
            <a:chOff x="155574" y="346947"/>
            <a:chExt cx="8903138" cy="5285015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2300840" y="5047187"/>
              <a:ext cx="504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3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Szövegdoboz 14"/>
          <p:cNvSpPr txBox="1"/>
          <p:nvPr/>
        </p:nvSpPr>
        <p:spPr>
          <a:xfrm>
            <a:off x="2767172" y="5681745"/>
            <a:ext cx="3719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err="1" smtClean="0"/>
              <a:t>EfC</a:t>
            </a:r>
            <a:endParaRPr lang="hu-HU" sz="2800" b="1" dirty="0" smtClean="0"/>
          </a:p>
          <a:p>
            <a:pPr algn="ctr"/>
            <a:r>
              <a:rPr lang="hu-HU" sz="2800" b="1" dirty="0" smtClean="0"/>
              <a:t>CIERNA VODA, SK, 2021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462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195057" y="941561"/>
            <a:ext cx="586833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err="1" smtClean="0"/>
              <a:t>Solidarity</a:t>
            </a:r>
            <a:r>
              <a:rPr lang="hu-HU" sz="2800" b="1" dirty="0" smtClean="0"/>
              <a:t> is </a:t>
            </a:r>
            <a:r>
              <a:rPr lang="hu-HU" sz="2800" b="1" dirty="0" err="1" smtClean="0"/>
              <a:t>based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common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values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139228" y="1655276"/>
            <a:ext cx="5923609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A szolidaritás alapja az értékközösség.</a:t>
            </a:r>
            <a:endParaRPr lang="hu-HU" sz="28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1358019" y="2697933"/>
            <a:ext cx="55171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make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group</a:t>
            </a:r>
            <a:r>
              <a:rPr lang="hu-HU" sz="2000" b="1" dirty="0" smtClean="0"/>
              <a:t> more </a:t>
            </a:r>
            <a:r>
              <a:rPr lang="hu-HU" sz="2000" b="1" dirty="0" err="1" smtClean="0"/>
              <a:t>effective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1293136" y="3493129"/>
            <a:ext cx="5712782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Miért teszi a szolidaritás hatékonyabbá a csoportot?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6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240324" y="914400"/>
            <a:ext cx="55171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make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group</a:t>
            </a:r>
            <a:r>
              <a:rPr lang="hu-HU" sz="2000" b="1" dirty="0" smtClean="0"/>
              <a:t> more </a:t>
            </a:r>
            <a:r>
              <a:rPr lang="hu-HU" sz="2000" b="1" dirty="0" err="1" smtClean="0"/>
              <a:t>effective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175441" y="1709596"/>
            <a:ext cx="5712782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Miért teszi a szolidaritás hatékonyabbá a csoportot?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434567" y="2571184"/>
            <a:ext cx="7973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Effectivity</a:t>
            </a:r>
            <a:r>
              <a:rPr lang="hu-HU" sz="2000" b="1" dirty="0" smtClean="0"/>
              <a:t> = </a:t>
            </a:r>
            <a:r>
              <a:rPr lang="hu-HU" sz="2000" b="1" dirty="0" err="1" smtClean="0"/>
              <a:t>capability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achieve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target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well</a:t>
            </a:r>
            <a:r>
              <a:rPr lang="hu-HU" sz="2000" b="1" dirty="0" smtClean="0"/>
              <a:t> and </a:t>
            </a:r>
            <a:r>
              <a:rPr lang="hu-HU" sz="2000" b="1" dirty="0" err="1" smtClean="0"/>
              <a:t>with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best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results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912892" y="4470903"/>
            <a:ext cx="675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Hatékonyság = a cél elérésének képessége a legjobb módon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8" name="Szabadkézi sokszög 27"/>
          <p:cNvSpPr/>
          <p:nvPr/>
        </p:nvSpPr>
        <p:spPr>
          <a:xfrm>
            <a:off x="986828" y="1744301"/>
            <a:ext cx="7396681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0" name="Egyenes összekötő 29"/>
          <p:cNvCxnSpPr/>
          <p:nvPr/>
        </p:nvCxnSpPr>
        <p:spPr>
          <a:xfrm>
            <a:off x="669956" y="3277354"/>
            <a:ext cx="79761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abadkézi sokszög 30"/>
          <p:cNvSpPr/>
          <p:nvPr/>
        </p:nvSpPr>
        <p:spPr>
          <a:xfrm>
            <a:off x="2390114" y="1249378"/>
            <a:ext cx="6444559" cy="4066515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abadkézi sokszög 31"/>
          <p:cNvSpPr/>
          <p:nvPr/>
        </p:nvSpPr>
        <p:spPr>
          <a:xfrm flipV="1">
            <a:off x="1428939" y="2780922"/>
            <a:ext cx="7396681" cy="1519473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abadkézi sokszög 32"/>
          <p:cNvSpPr/>
          <p:nvPr/>
        </p:nvSpPr>
        <p:spPr>
          <a:xfrm rot="11031279">
            <a:off x="1539112" y="1833072"/>
            <a:ext cx="6042373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Egyenes összekötő nyíllal 34"/>
          <p:cNvCxnSpPr/>
          <p:nvPr/>
        </p:nvCxnSpPr>
        <p:spPr>
          <a:xfrm flipV="1">
            <a:off x="724277" y="1204111"/>
            <a:ext cx="63374" cy="46172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235390" y="805758"/>
            <a:ext cx="2366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Eventual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capabilities</a:t>
            </a:r>
            <a:endParaRPr lang="hu-HU" sz="2000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51988" y="5856083"/>
            <a:ext cx="3119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Éppen aktuális képességek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1069975" y="1249192"/>
            <a:ext cx="633122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Group </a:t>
            </a:r>
            <a:r>
              <a:rPr lang="hu-HU" b="1" dirty="0" err="1" smtClean="0"/>
              <a:t>members</a:t>
            </a:r>
            <a:r>
              <a:rPr lang="hu-HU" b="1" dirty="0" smtClean="0"/>
              <a:t> </a:t>
            </a:r>
            <a:r>
              <a:rPr lang="hu-HU" b="1" dirty="0" err="1" smtClean="0"/>
              <a:t>are</a:t>
            </a:r>
            <a:r>
              <a:rPr lang="hu-HU" b="1" dirty="0" smtClean="0"/>
              <a:t> </a:t>
            </a:r>
            <a:r>
              <a:rPr lang="hu-HU" b="1" dirty="0" err="1" smtClean="0"/>
              <a:t>different</a:t>
            </a:r>
            <a:r>
              <a:rPr lang="hu-HU" b="1" dirty="0" smtClean="0"/>
              <a:t>; </a:t>
            </a:r>
            <a:r>
              <a:rPr lang="hu-HU" b="1" dirty="0" err="1" smtClean="0"/>
              <a:t>one</a:t>
            </a:r>
            <a:r>
              <a:rPr lang="hu-HU" b="1" dirty="0" smtClean="0"/>
              <a:t> is </a:t>
            </a:r>
            <a:r>
              <a:rPr lang="hu-HU" b="1" dirty="0" err="1" smtClean="0"/>
              <a:t>better</a:t>
            </a:r>
            <a:r>
              <a:rPr lang="hu-HU" b="1" dirty="0" smtClean="0"/>
              <a:t>,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other</a:t>
            </a:r>
            <a:r>
              <a:rPr lang="hu-HU" b="1" dirty="0" smtClean="0"/>
              <a:t> </a:t>
            </a:r>
            <a:r>
              <a:rPr lang="hu-HU" b="1" dirty="0" err="1" smtClean="0"/>
              <a:t>is</a:t>
            </a:r>
            <a:r>
              <a:rPr lang="hu-HU" b="1" dirty="0" smtClean="0"/>
              <a:t> </a:t>
            </a:r>
            <a:r>
              <a:rPr lang="hu-HU" b="1" dirty="0" err="1" smtClean="0"/>
              <a:t>weaker</a:t>
            </a:r>
            <a:endParaRPr lang="hu-HU" b="1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1252570" y="5454969"/>
            <a:ext cx="615565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csoporttagok különböznek: az egyik jobb, a másik gyengébb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8" name="Szabadkézi sokszög 27"/>
          <p:cNvSpPr/>
          <p:nvPr/>
        </p:nvSpPr>
        <p:spPr>
          <a:xfrm>
            <a:off x="986828" y="1744301"/>
            <a:ext cx="7396681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0" name="Egyenes összekötő 29"/>
          <p:cNvCxnSpPr/>
          <p:nvPr/>
        </p:nvCxnSpPr>
        <p:spPr>
          <a:xfrm>
            <a:off x="669956" y="3277354"/>
            <a:ext cx="79761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abadkézi sokszög 30"/>
          <p:cNvSpPr/>
          <p:nvPr/>
        </p:nvSpPr>
        <p:spPr>
          <a:xfrm>
            <a:off x="2390114" y="1249378"/>
            <a:ext cx="6444559" cy="4066515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abadkézi sokszög 31"/>
          <p:cNvSpPr/>
          <p:nvPr/>
        </p:nvSpPr>
        <p:spPr>
          <a:xfrm flipV="1">
            <a:off x="1428939" y="2780922"/>
            <a:ext cx="7396681" cy="1519473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abadkézi sokszög 32"/>
          <p:cNvSpPr/>
          <p:nvPr/>
        </p:nvSpPr>
        <p:spPr>
          <a:xfrm rot="11031279">
            <a:off x="1539112" y="1833072"/>
            <a:ext cx="6042373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Egyenes összekötő nyíllal 34"/>
          <p:cNvCxnSpPr/>
          <p:nvPr/>
        </p:nvCxnSpPr>
        <p:spPr>
          <a:xfrm flipV="1">
            <a:off x="724277" y="1204111"/>
            <a:ext cx="63374" cy="46172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235390" y="805758"/>
            <a:ext cx="2366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Eventual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capabilities</a:t>
            </a:r>
            <a:endParaRPr lang="hu-HU" sz="2000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51988" y="5856083"/>
            <a:ext cx="3119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Éppen aktuális képességek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cxnSp>
        <p:nvCxnSpPr>
          <p:cNvPr id="11" name="Egyenes összekötő 10"/>
          <p:cNvCxnSpPr>
            <a:endCxn id="33" idx="10"/>
          </p:cNvCxnSpPr>
          <p:nvPr/>
        </p:nvCxnSpPr>
        <p:spPr>
          <a:xfrm>
            <a:off x="2032000" y="2438400"/>
            <a:ext cx="295894" cy="221100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V="1">
            <a:off x="2326752" y="3277354"/>
            <a:ext cx="122423" cy="1364258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2621114" y="2911259"/>
            <a:ext cx="122813" cy="1046391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 flipV="1">
            <a:off x="2752778" y="3228533"/>
            <a:ext cx="92385" cy="73095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3976055" y="2160946"/>
            <a:ext cx="370335" cy="2488455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4338719" y="3252028"/>
            <a:ext cx="314377" cy="140718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4807210" y="1921508"/>
            <a:ext cx="587750" cy="3288166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V="1">
            <a:off x="5394960" y="3300803"/>
            <a:ext cx="655235" cy="1932320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051934" y="1872542"/>
            <a:ext cx="299302" cy="230018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V="1">
            <a:off x="7349782" y="3252028"/>
            <a:ext cx="357387" cy="98760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96123" y="1361936"/>
            <a:ext cx="7206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Solidarity</a:t>
            </a:r>
            <a:r>
              <a:rPr lang="hu-HU" b="1" dirty="0" smtClean="0"/>
              <a:t>: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better</a:t>
            </a:r>
            <a:r>
              <a:rPr lang="hu-HU" b="1" dirty="0" smtClean="0"/>
              <a:t> </a:t>
            </a:r>
            <a:r>
              <a:rPr lang="hu-HU" b="1" dirty="0" err="1" smtClean="0"/>
              <a:t>ones</a:t>
            </a:r>
            <a:r>
              <a:rPr lang="hu-HU" b="1" dirty="0" smtClean="0"/>
              <a:t> </a:t>
            </a:r>
            <a:r>
              <a:rPr lang="hu-HU" b="1" dirty="0" err="1" smtClean="0"/>
              <a:t>help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weaker</a:t>
            </a:r>
            <a:r>
              <a:rPr lang="hu-HU" b="1" dirty="0" smtClean="0"/>
              <a:t>, </a:t>
            </a:r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group</a:t>
            </a:r>
            <a:r>
              <a:rPr lang="hu-HU" b="1" dirty="0" smtClean="0"/>
              <a:t> is more </a:t>
            </a:r>
            <a:r>
              <a:rPr lang="hu-HU" b="1" dirty="0" err="1" smtClean="0"/>
              <a:t>effective</a:t>
            </a:r>
            <a:endParaRPr lang="hu-HU" b="1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1199559" y="5436983"/>
            <a:ext cx="726500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Szolidaritás: a jobbak segítik a gyengébbet, ezért a csoport hatékonyabb</a:t>
            </a:r>
            <a:endParaRPr lang="hu-HU" b="1" dirty="0">
              <a:solidFill>
                <a:srgbClr val="0070C0"/>
              </a:solidFill>
            </a:endParaRPr>
          </a:p>
        </p:txBody>
      </p:sp>
      <p:cxnSp>
        <p:nvCxnSpPr>
          <p:cNvPr id="47" name="Egyenes összekötő 46"/>
          <p:cNvCxnSpPr/>
          <p:nvPr/>
        </p:nvCxnSpPr>
        <p:spPr>
          <a:xfrm>
            <a:off x="5395810" y="2817730"/>
            <a:ext cx="499162" cy="2391045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V="1">
            <a:off x="5894972" y="3277354"/>
            <a:ext cx="778470" cy="1931421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6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688542" y="1839575"/>
            <a:ext cx="7622728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Solidarity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makes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unity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group</a:t>
            </a:r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)more </a:t>
            </a:r>
            <a:r>
              <a:rPr lang="hu-H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effective</a:t>
            </a:r>
            <a:endParaRPr lang="hu-H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199754" y="4125575"/>
            <a:ext cx="8463727" cy="2585323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szolidaritás hatékonyabbá  </a:t>
            </a:r>
          </a:p>
          <a:p>
            <a:pPr algn="ctr"/>
            <a:r>
              <a:rPr lang="hu-HU" sz="5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hu-HU" sz="5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eszi az egységet </a:t>
            </a:r>
          </a:p>
          <a:p>
            <a:pPr algn="ctr"/>
            <a:r>
              <a:rPr lang="hu-HU" sz="5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(ti. a csoportot)</a:t>
            </a:r>
            <a:endParaRPr lang="hu-HU" sz="540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7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99507" y="2316480"/>
            <a:ext cx="800802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400" b="1" dirty="0" err="1" smtClean="0">
                <a:latin typeface="Arial Black" panose="020B0A04020102020204" pitchFamily="34" charset="0"/>
              </a:rPr>
              <a:t>Thanks</a:t>
            </a:r>
            <a:r>
              <a:rPr lang="hu-HU" sz="4400" b="1" dirty="0" smtClean="0">
                <a:latin typeface="Arial Black" panose="020B0A04020102020204" pitchFamily="34" charset="0"/>
              </a:rPr>
              <a:t> </a:t>
            </a:r>
            <a:r>
              <a:rPr lang="hu-HU" sz="4400" b="1" dirty="0" err="1" smtClean="0">
                <a:latin typeface="Arial Black" panose="020B0A04020102020204" pitchFamily="34" charset="0"/>
              </a:rPr>
              <a:t>for</a:t>
            </a:r>
            <a:r>
              <a:rPr lang="hu-HU" sz="4400" b="1" dirty="0" smtClean="0">
                <a:latin typeface="Arial Black" panose="020B0A04020102020204" pitchFamily="34" charset="0"/>
              </a:rPr>
              <a:t> </a:t>
            </a:r>
            <a:r>
              <a:rPr lang="hu-HU" sz="4400" b="1" dirty="0" err="1" smtClean="0">
                <a:latin typeface="Arial Black" panose="020B0A04020102020204" pitchFamily="34" charset="0"/>
              </a:rPr>
              <a:t>your</a:t>
            </a:r>
            <a:r>
              <a:rPr lang="hu-HU" sz="4400" b="1" dirty="0" smtClean="0">
                <a:latin typeface="Arial Black" panose="020B0A04020102020204" pitchFamily="34" charset="0"/>
              </a:rPr>
              <a:t> </a:t>
            </a:r>
            <a:r>
              <a:rPr lang="hu-HU" sz="4400" b="1" dirty="0" err="1" smtClean="0">
                <a:latin typeface="Arial Black" panose="020B0A04020102020204" pitchFamily="34" charset="0"/>
              </a:rPr>
              <a:t>attention</a:t>
            </a:r>
            <a:endParaRPr lang="hu-HU" sz="4400" b="1" dirty="0" smtClean="0">
              <a:latin typeface="Arial Black" panose="020B0A04020102020204" pitchFamily="34" charset="0"/>
            </a:endParaRPr>
          </a:p>
          <a:p>
            <a:pPr algn="ctr"/>
            <a:endParaRPr lang="hu-HU" sz="4400" b="1" dirty="0">
              <a:latin typeface="Arial Black" panose="020B0A04020102020204" pitchFamily="34" charset="0"/>
            </a:endParaRPr>
          </a:p>
          <a:p>
            <a:pPr algn="ctr"/>
            <a:r>
              <a:rPr lang="hu-HU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Köszönöm a figyelmet</a:t>
            </a:r>
            <a:endParaRPr lang="hu-HU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3264358" y="465137"/>
            <a:ext cx="2941247" cy="1989927"/>
            <a:chOff x="155574" y="346947"/>
            <a:chExt cx="8903138" cy="5460320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1520022" y="5047187"/>
              <a:ext cx="6237482" cy="760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1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9" name="Szövegdoboz 8"/>
          <p:cNvSpPr txBox="1"/>
          <p:nvPr/>
        </p:nvSpPr>
        <p:spPr>
          <a:xfrm>
            <a:off x="1390634" y="2533262"/>
            <a:ext cx="649408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SOLIDARITY </a:t>
            </a:r>
          </a:p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MAKES </a:t>
            </a:r>
          </a:p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UNITY MORE EFFECTIVE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3174531" y="6038267"/>
            <a:ext cx="2704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LECTURE AND Q &amp;A</a:t>
            </a:r>
            <a:endParaRPr lang="hu-HU" sz="24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717694" y="4372419"/>
            <a:ext cx="58074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SZOLIDARITÁS TESZI </a:t>
            </a:r>
          </a:p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EGYSÉGET </a:t>
            </a:r>
          </a:p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HATÁSOSABBÁ</a:t>
            </a:r>
            <a:endParaRPr lang="hu-HU" sz="36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611517" y="1149790"/>
            <a:ext cx="216040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What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4217406" y="1130175"/>
            <a:ext cx="277281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az, hogy szolidaritás?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75715" y="2100403"/>
            <a:ext cx="564718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err="1" smtClean="0">
                <a:latin typeface="Arial Black" pitchFamily="34" charset="0"/>
              </a:rPr>
              <a:t>Solidarity</a:t>
            </a:r>
            <a:r>
              <a:rPr lang="hu-HU" sz="2000" b="1" dirty="0" smtClean="0">
                <a:latin typeface="Arial Black" pitchFamily="34" charset="0"/>
              </a:rPr>
              <a:t> is </a:t>
            </a:r>
            <a:r>
              <a:rPr lang="hu-HU" sz="2000" b="1" dirty="0" err="1" smtClean="0">
                <a:latin typeface="Arial Black" pitchFamily="34" charset="0"/>
              </a:rPr>
              <a:t>mutual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support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in</a:t>
            </a:r>
            <a:r>
              <a:rPr lang="hu-HU" sz="2000" b="1" dirty="0" smtClean="0">
                <a:latin typeface="Arial Black" pitchFamily="34" charset="0"/>
              </a:rPr>
              <a:t> a </a:t>
            </a:r>
            <a:r>
              <a:rPr lang="hu-HU" sz="2000" b="1" dirty="0" err="1" smtClean="0">
                <a:latin typeface="Arial Black" pitchFamily="34" charset="0"/>
              </a:rPr>
              <a:t>group</a:t>
            </a:r>
            <a:r>
              <a:rPr lang="hu-HU" sz="2000" b="1" dirty="0" smtClean="0">
                <a:latin typeface="Arial Black" pitchFamily="34" charset="0"/>
              </a:rPr>
              <a:t>.</a:t>
            </a:r>
            <a:endParaRPr lang="hu-HU" sz="2000" b="1" dirty="0"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885730" y="4208351"/>
            <a:ext cx="679859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A szolidaritás egymás kölcsönös támogatása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egy csoporton belül.</a:t>
            </a:r>
            <a:endParaRPr lang="hu-HU" sz="2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4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611517" y="1149790"/>
            <a:ext cx="216040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What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4217406" y="1130175"/>
            <a:ext cx="277281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az, hogy szolidaritás?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75715" y="2100403"/>
            <a:ext cx="564718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err="1" smtClean="0">
                <a:latin typeface="Arial Black" pitchFamily="34" charset="0"/>
              </a:rPr>
              <a:t>Solidarity</a:t>
            </a:r>
            <a:r>
              <a:rPr lang="hu-HU" sz="2000" b="1" dirty="0" smtClean="0">
                <a:latin typeface="Arial Black" pitchFamily="34" charset="0"/>
              </a:rPr>
              <a:t> is </a:t>
            </a:r>
            <a:r>
              <a:rPr lang="hu-HU" sz="2000" b="1" dirty="0" err="1" smtClean="0">
                <a:latin typeface="Arial Black" pitchFamily="34" charset="0"/>
              </a:rPr>
              <a:t>mutual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support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in</a:t>
            </a:r>
            <a:r>
              <a:rPr lang="hu-HU" sz="2000" b="1" dirty="0" smtClean="0">
                <a:latin typeface="Arial Black" pitchFamily="34" charset="0"/>
              </a:rPr>
              <a:t> a </a:t>
            </a:r>
            <a:r>
              <a:rPr lang="hu-HU" sz="2000" b="1" dirty="0" err="1" smtClean="0">
                <a:latin typeface="Arial Black" pitchFamily="34" charset="0"/>
              </a:rPr>
              <a:t>group</a:t>
            </a:r>
            <a:r>
              <a:rPr lang="hu-HU" sz="2000" b="1" dirty="0" smtClean="0">
                <a:latin typeface="Arial Black" pitchFamily="34" charset="0"/>
              </a:rPr>
              <a:t>.</a:t>
            </a:r>
            <a:endParaRPr lang="hu-HU" sz="2000" b="1" dirty="0"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885730" y="4208351"/>
            <a:ext cx="679859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A szolidaritás egymás kölcsönös támogatása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egy csoporton belül.</a:t>
            </a:r>
            <a:endParaRPr lang="hu-HU" sz="2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30294" y="2697933"/>
            <a:ext cx="795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des, </a:t>
            </a:r>
            <a:r>
              <a:rPr lang="hu-HU" sz="2000" b="1" dirty="0" err="1" smtClean="0"/>
              <a:t>facio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facias</a:t>
            </a:r>
            <a:r>
              <a:rPr lang="hu-HU" sz="2000" b="1" dirty="0" smtClean="0"/>
              <a:t>” (</a:t>
            </a:r>
            <a:r>
              <a:rPr lang="hu-HU" sz="2000" b="1" dirty="0" err="1" smtClean="0"/>
              <a:t>Latine</a:t>
            </a:r>
            <a:r>
              <a:rPr lang="hu-HU" sz="2000" b="1" dirty="0" smtClean="0"/>
              <a:t>)</a:t>
            </a:r>
          </a:p>
          <a:p>
            <a:pPr algn="ctr"/>
            <a:r>
              <a:rPr lang="hu-HU" sz="2000" b="1" dirty="0" smtClean="0"/>
              <a:t>(I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; </a:t>
            </a:r>
            <a:r>
              <a:rPr lang="hu-HU" sz="2000" b="1" dirty="0" err="1" smtClean="0"/>
              <a:t>I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me</a:t>
            </a:r>
            <a:r>
              <a:rPr lang="hu-HU" sz="2000" b="1" dirty="0" smtClean="0"/>
              <a:t>”)</a:t>
            </a:r>
            <a:endParaRPr lang="hu-HU" sz="2000" b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719675" y="5231394"/>
            <a:ext cx="7574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</a:t>
            </a:r>
            <a:r>
              <a:rPr lang="hu-HU" sz="2000" b="1" dirty="0" err="1" smtClean="0">
                <a:solidFill>
                  <a:srgbClr val="0070C0"/>
                </a:solidFill>
              </a:rPr>
              <a:t>Do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des, </a:t>
            </a:r>
            <a:r>
              <a:rPr lang="hu-HU" sz="2000" b="1" dirty="0" err="1" smtClean="0">
                <a:solidFill>
                  <a:srgbClr val="0070C0"/>
                </a:solidFill>
              </a:rPr>
              <a:t>facio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facias</a:t>
            </a:r>
            <a:r>
              <a:rPr lang="hu-HU" sz="2000" b="1" dirty="0" smtClean="0">
                <a:solidFill>
                  <a:srgbClr val="0070C0"/>
                </a:solidFill>
              </a:rPr>
              <a:t>” (Latin)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(Adok, hogy te is adj nekem; megteszem hogy te is tedd meg nekem”)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611517" y="1149790"/>
            <a:ext cx="216040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What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4217406" y="1130175"/>
            <a:ext cx="277281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az, hogy szolidaritás?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75715" y="2100403"/>
            <a:ext cx="564718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err="1" smtClean="0">
                <a:latin typeface="Arial Black" pitchFamily="34" charset="0"/>
              </a:rPr>
              <a:t>Solidarity</a:t>
            </a:r>
            <a:r>
              <a:rPr lang="hu-HU" sz="2000" b="1" dirty="0" smtClean="0">
                <a:latin typeface="Arial Black" pitchFamily="34" charset="0"/>
              </a:rPr>
              <a:t> is </a:t>
            </a:r>
            <a:r>
              <a:rPr lang="hu-HU" sz="2000" b="1" dirty="0" err="1" smtClean="0">
                <a:latin typeface="Arial Black" pitchFamily="34" charset="0"/>
              </a:rPr>
              <a:t>mutual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support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in</a:t>
            </a:r>
            <a:r>
              <a:rPr lang="hu-HU" sz="2000" b="1" dirty="0" smtClean="0">
                <a:latin typeface="Arial Black" pitchFamily="34" charset="0"/>
              </a:rPr>
              <a:t> a </a:t>
            </a:r>
            <a:r>
              <a:rPr lang="hu-HU" sz="2000" b="1" dirty="0" err="1" smtClean="0">
                <a:latin typeface="Arial Black" pitchFamily="34" charset="0"/>
              </a:rPr>
              <a:t>group</a:t>
            </a:r>
            <a:r>
              <a:rPr lang="hu-HU" sz="2000" b="1" dirty="0" smtClean="0">
                <a:latin typeface="Arial Black" pitchFamily="34" charset="0"/>
              </a:rPr>
              <a:t>.</a:t>
            </a:r>
            <a:endParaRPr lang="hu-HU" sz="2000" b="1" dirty="0"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885730" y="4208351"/>
            <a:ext cx="679859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A szolidaritás egymás kölcsönös támogatása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egy csoporton belül.</a:t>
            </a:r>
            <a:endParaRPr lang="hu-HU" sz="2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30294" y="2697933"/>
            <a:ext cx="795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des, </a:t>
            </a:r>
            <a:r>
              <a:rPr lang="hu-HU" sz="2000" b="1" dirty="0" err="1" smtClean="0"/>
              <a:t>facio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facias</a:t>
            </a:r>
            <a:r>
              <a:rPr lang="hu-HU" sz="2000" b="1" dirty="0" smtClean="0"/>
              <a:t>” (</a:t>
            </a:r>
            <a:r>
              <a:rPr lang="hu-HU" sz="2000" b="1" dirty="0" err="1" smtClean="0"/>
              <a:t>Latine</a:t>
            </a:r>
            <a:r>
              <a:rPr lang="hu-HU" sz="2000" b="1" dirty="0" smtClean="0"/>
              <a:t>)</a:t>
            </a:r>
          </a:p>
          <a:p>
            <a:pPr algn="ctr"/>
            <a:r>
              <a:rPr lang="hu-HU" sz="2000" b="1" dirty="0" smtClean="0"/>
              <a:t>(I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; </a:t>
            </a:r>
            <a:r>
              <a:rPr lang="hu-HU" sz="2000" b="1" dirty="0" err="1" smtClean="0"/>
              <a:t>I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me</a:t>
            </a:r>
            <a:r>
              <a:rPr lang="hu-HU" sz="2000" b="1" dirty="0" smtClean="0"/>
              <a:t>”)</a:t>
            </a:r>
            <a:endParaRPr lang="hu-HU" sz="2000" b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719675" y="5231394"/>
            <a:ext cx="7574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</a:t>
            </a:r>
            <a:r>
              <a:rPr lang="hu-HU" sz="2000" b="1" dirty="0" err="1" smtClean="0">
                <a:solidFill>
                  <a:srgbClr val="0070C0"/>
                </a:solidFill>
              </a:rPr>
              <a:t>Do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des, </a:t>
            </a:r>
            <a:r>
              <a:rPr lang="hu-HU" sz="2000" b="1" dirty="0" err="1" smtClean="0">
                <a:solidFill>
                  <a:srgbClr val="0070C0"/>
                </a:solidFill>
              </a:rPr>
              <a:t>facio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facias</a:t>
            </a:r>
            <a:r>
              <a:rPr lang="hu-HU" sz="2000" b="1" dirty="0" smtClean="0">
                <a:solidFill>
                  <a:srgbClr val="0070C0"/>
                </a:solidFill>
              </a:rPr>
              <a:t>” (Latin)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(Adok, hogy te is adj nekem; megteszem hogy te is tedd meg nekem”)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3512744" y="3585172"/>
            <a:ext cx="185698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..?</a:t>
            </a:r>
            <a:endParaRPr lang="hu-HU" sz="2000" b="1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3393540" y="6064312"/>
            <a:ext cx="1921616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Ez szolidaritás..?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611517" y="1149790"/>
            <a:ext cx="216040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What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4217406" y="1130175"/>
            <a:ext cx="277281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az, hogy szolidaritás?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75715" y="2100403"/>
            <a:ext cx="564718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err="1" smtClean="0">
                <a:latin typeface="Arial Black" pitchFamily="34" charset="0"/>
              </a:rPr>
              <a:t>Solidarity</a:t>
            </a:r>
            <a:r>
              <a:rPr lang="hu-HU" sz="2000" b="1" dirty="0" smtClean="0">
                <a:latin typeface="Arial Black" pitchFamily="34" charset="0"/>
              </a:rPr>
              <a:t> is </a:t>
            </a:r>
            <a:r>
              <a:rPr lang="hu-HU" sz="2000" b="1" dirty="0" err="1" smtClean="0">
                <a:latin typeface="Arial Black" pitchFamily="34" charset="0"/>
              </a:rPr>
              <a:t>mutual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support</a:t>
            </a:r>
            <a:r>
              <a:rPr lang="hu-HU" sz="2000" b="1" dirty="0" smtClean="0">
                <a:latin typeface="Arial Black" pitchFamily="34" charset="0"/>
              </a:rPr>
              <a:t> </a:t>
            </a:r>
            <a:r>
              <a:rPr lang="hu-HU" sz="2000" b="1" dirty="0" err="1" smtClean="0">
                <a:latin typeface="Arial Black" pitchFamily="34" charset="0"/>
              </a:rPr>
              <a:t>in</a:t>
            </a:r>
            <a:r>
              <a:rPr lang="hu-HU" sz="2000" b="1" dirty="0" smtClean="0">
                <a:latin typeface="Arial Black" pitchFamily="34" charset="0"/>
              </a:rPr>
              <a:t> a </a:t>
            </a:r>
            <a:r>
              <a:rPr lang="hu-HU" sz="2000" b="1" dirty="0" err="1" smtClean="0">
                <a:latin typeface="Arial Black" pitchFamily="34" charset="0"/>
              </a:rPr>
              <a:t>group</a:t>
            </a:r>
            <a:r>
              <a:rPr lang="hu-HU" sz="2000" b="1" dirty="0" smtClean="0">
                <a:latin typeface="Arial Black" pitchFamily="34" charset="0"/>
              </a:rPr>
              <a:t>.</a:t>
            </a:r>
            <a:endParaRPr lang="hu-HU" sz="2000" b="1" dirty="0"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885730" y="4208351"/>
            <a:ext cx="679859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A szolidaritás egymás kölcsönös támogatása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egy csoporton belül.</a:t>
            </a:r>
            <a:endParaRPr lang="hu-HU" sz="2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30294" y="2697933"/>
            <a:ext cx="795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des, </a:t>
            </a:r>
            <a:r>
              <a:rPr lang="hu-HU" sz="2000" b="1" dirty="0" err="1" smtClean="0"/>
              <a:t>facio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ut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facias</a:t>
            </a:r>
            <a:r>
              <a:rPr lang="hu-HU" sz="2000" b="1" dirty="0" smtClean="0"/>
              <a:t>” (</a:t>
            </a:r>
            <a:r>
              <a:rPr lang="hu-HU" sz="2000" b="1" dirty="0" err="1" smtClean="0"/>
              <a:t>Latine</a:t>
            </a:r>
            <a:r>
              <a:rPr lang="hu-HU" sz="2000" b="1" dirty="0" smtClean="0"/>
              <a:t>)</a:t>
            </a:r>
          </a:p>
          <a:p>
            <a:pPr algn="ctr"/>
            <a:r>
              <a:rPr lang="hu-HU" sz="2000" b="1" dirty="0" smtClean="0"/>
              <a:t>(I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give</a:t>
            </a:r>
            <a:r>
              <a:rPr lang="hu-HU" sz="2000" b="1" dirty="0" smtClean="0"/>
              <a:t>; </a:t>
            </a:r>
            <a:r>
              <a:rPr lang="hu-HU" sz="2000" b="1" dirty="0" err="1" smtClean="0"/>
              <a:t>I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you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me</a:t>
            </a:r>
            <a:r>
              <a:rPr lang="hu-HU" sz="2000" b="1" dirty="0" smtClean="0"/>
              <a:t>”)</a:t>
            </a:r>
            <a:endParaRPr lang="hu-HU" sz="2000" b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719675" y="5231394"/>
            <a:ext cx="7574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</a:t>
            </a:r>
            <a:r>
              <a:rPr lang="hu-HU" sz="2000" b="1" dirty="0" err="1" smtClean="0">
                <a:solidFill>
                  <a:srgbClr val="0070C0"/>
                </a:solidFill>
              </a:rPr>
              <a:t>Do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des, </a:t>
            </a:r>
            <a:r>
              <a:rPr lang="hu-HU" sz="2000" b="1" dirty="0" err="1" smtClean="0">
                <a:solidFill>
                  <a:srgbClr val="0070C0"/>
                </a:solidFill>
              </a:rPr>
              <a:t>facio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ut</a:t>
            </a:r>
            <a:r>
              <a:rPr lang="hu-HU" sz="2000" b="1" dirty="0" smtClean="0">
                <a:solidFill>
                  <a:srgbClr val="0070C0"/>
                </a:solidFill>
              </a:rPr>
              <a:t> </a:t>
            </a:r>
            <a:r>
              <a:rPr lang="hu-HU" sz="2000" b="1" dirty="0" err="1" smtClean="0">
                <a:solidFill>
                  <a:srgbClr val="0070C0"/>
                </a:solidFill>
              </a:rPr>
              <a:t>facias</a:t>
            </a:r>
            <a:r>
              <a:rPr lang="hu-HU" sz="2000" b="1" dirty="0" smtClean="0">
                <a:solidFill>
                  <a:srgbClr val="0070C0"/>
                </a:solidFill>
              </a:rPr>
              <a:t>” (Latin)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(Adok, hogy te is adj nekem; megteszem hogy te is tedd meg nekem”)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3512744" y="3585172"/>
            <a:ext cx="185698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..?</a:t>
            </a:r>
            <a:endParaRPr lang="hu-HU" sz="2000" b="1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3393540" y="6064312"/>
            <a:ext cx="1921616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Ez szolidaritás..?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 rot="21181393">
            <a:off x="613364" y="3077279"/>
            <a:ext cx="74148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 Black" pitchFamily="34" charset="0"/>
              </a:rPr>
              <a:t>NO, IT IS NOT. IT IS COMMON INTERSETS. </a:t>
            </a:r>
            <a:endParaRPr lang="hu-HU" sz="2400" dirty="0">
              <a:latin typeface="Arial Black" pitchFamily="34" charset="0"/>
            </a:endParaRPr>
          </a:p>
        </p:txBody>
      </p:sp>
      <p:sp>
        <p:nvSpPr>
          <p:cNvPr id="35" name="Szövegdoboz 34"/>
          <p:cNvSpPr txBox="1"/>
          <p:nvPr/>
        </p:nvSpPr>
        <p:spPr>
          <a:xfrm rot="20980716">
            <a:off x="1917767" y="5737488"/>
            <a:ext cx="5002203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dirty="0" smtClean="0">
                <a:solidFill>
                  <a:srgbClr val="0070C0"/>
                </a:solidFill>
                <a:latin typeface="Arial Black" pitchFamily="34" charset="0"/>
              </a:rPr>
              <a:t>NEM, EZ ÉRDEKKÖZÖSSÉG. </a:t>
            </a:r>
            <a:endParaRPr lang="hu-H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-76345" y="1826599"/>
            <a:ext cx="92203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Solidarity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is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based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on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common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values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not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common</a:t>
            </a:r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interests</a:t>
            </a:r>
            <a:endParaRPr lang="hu-H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1088064" y="3065415"/>
            <a:ext cx="672555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szolidaritás alapja nem az érdekközösség, </a:t>
            </a:r>
          </a:p>
          <a:p>
            <a:pPr algn="ctr"/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hanem az értékközösség</a:t>
            </a:r>
            <a:endParaRPr lang="hu-H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50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186004" y="1394234"/>
            <a:ext cx="586833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err="1" smtClean="0"/>
              <a:t>Solidarity</a:t>
            </a:r>
            <a:r>
              <a:rPr lang="hu-HU" sz="2800" b="1" dirty="0" smtClean="0"/>
              <a:t> is </a:t>
            </a:r>
            <a:r>
              <a:rPr lang="hu-HU" sz="2800" b="1" dirty="0" err="1" smtClean="0"/>
              <a:t>based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common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values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139228" y="4190246"/>
            <a:ext cx="5923609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A szolidaritás alapja az értékközösség.</a:t>
            </a:r>
            <a:endParaRPr lang="hu-H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186004" y="1394234"/>
            <a:ext cx="586833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err="1" smtClean="0"/>
              <a:t>Solidarity</a:t>
            </a:r>
            <a:r>
              <a:rPr lang="hu-HU" sz="2800" b="1" dirty="0" smtClean="0"/>
              <a:t> is </a:t>
            </a:r>
            <a:r>
              <a:rPr lang="hu-HU" sz="2800" b="1" dirty="0" err="1" smtClean="0"/>
              <a:t>based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common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values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139228" y="4190246"/>
            <a:ext cx="5923609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A szolidaritás alapja az értékközösség.</a:t>
            </a:r>
            <a:endParaRPr lang="hu-HU" sz="28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706170" y="2218099"/>
            <a:ext cx="6907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/>
              <a:t>If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there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no </a:t>
            </a:r>
            <a:r>
              <a:rPr lang="hu-HU" sz="2400" b="1" dirty="0" err="1" smtClean="0"/>
              <a:t>common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values</a:t>
            </a:r>
            <a:r>
              <a:rPr lang="hu-HU" sz="2400" b="1" dirty="0" smtClean="0"/>
              <a:t>, </a:t>
            </a:r>
            <a:r>
              <a:rPr lang="hu-HU" sz="2400" b="1" dirty="0" err="1" smtClean="0"/>
              <a:t>there</a:t>
            </a:r>
            <a:r>
              <a:rPr lang="hu-HU" sz="2400" b="1" dirty="0" smtClean="0"/>
              <a:t> is no </a:t>
            </a:r>
            <a:r>
              <a:rPr lang="hu-HU" sz="2400" b="1" dirty="0" err="1" smtClean="0"/>
              <a:t>solidarity</a:t>
            </a:r>
            <a:r>
              <a:rPr lang="hu-HU" sz="2400" b="1" dirty="0" smtClean="0"/>
              <a:t>.</a:t>
            </a:r>
            <a:endParaRPr lang="hu-HU" sz="2400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686554" y="2940868"/>
            <a:ext cx="6907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/>
              <a:t>If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there</a:t>
            </a:r>
            <a:r>
              <a:rPr lang="hu-HU" sz="2400" b="1" dirty="0" smtClean="0"/>
              <a:t> is no </a:t>
            </a:r>
            <a:r>
              <a:rPr lang="hu-HU" sz="2400" b="1" dirty="0" err="1" smtClean="0"/>
              <a:t>solidarity</a:t>
            </a:r>
            <a:r>
              <a:rPr lang="hu-HU" sz="2400" b="1" dirty="0" smtClean="0"/>
              <a:t>, </a:t>
            </a:r>
            <a:r>
              <a:rPr lang="hu-HU" sz="2400" b="1" dirty="0" err="1" smtClean="0"/>
              <a:t>there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no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common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values</a:t>
            </a:r>
            <a:r>
              <a:rPr lang="hu-HU" sz="2400" b="1" dirty="0" smtClean="0"/>
              <a:t>.</a:t>
            </a:r>
            <a:endParaRPr lang="hu-HU" sz="2400" b="1" dirty="0"/>
          </a:p>
        </p:txBody>
      </p:sp>
      <p:sp>
        <p:nvSpPr>
          <p:cNvPr id="31" name="Téglalap 30"/>
          <p:cNvSpPr/>
          <p:nvPr/>
        </p:nvSpPr>
        <p:spPr>
          <a:xfrm>
            <a:off x="570368" y="2082297"/>
            <a:ext cx="7197505" cy="17201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550752" y="4905469"/>
            <a:ext cx="7197505" cy="17201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övegdoboz 32"/>
          <p:cNvSpPr txBox="1"/>
          <p:nvPr/>
        </p:nvSpPr>
        <p:spPr>
          <a:xfrm>
            <a:off x="1012479" y="5149913"/>
            <a:ext cx="6082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</a:rPr>
              <a:t>Ha nincsenek közös értékek, nincs szolidaritás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829901" y="5890789"/>
            <a:ext cx="6402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</a:rPr>
              <a:t>Ha nincsen szolidaritás, nincsenek közös értékek</a:t>
            </a:r>
            <a:endParaRPr lang="hu-H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718</Words>
  <Application>Microsoft Office PowerPoint</Application>
  <PresentationFormat>Diavetítés a képernyőre (4:3 oldalarány)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Microsoft-fiók</cp:lastModifiedBy>
  <cp:revision>1</cp:revision>
  <dcterms:created xsi:type="dcterms:W3CDTF">2021-06-16T07:49:56Z</dcterms:created>
  <dcterms:modified xsi:type="dcterms:W3CDTF">2021-06-16T07:51:25Z</dcterms:modified>
</cp:coreProperties>
</file>