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4" autoAdjust="0"/>
    <p:restoredTop sz="94660"/>
  </p:normalViewPr>
  <p:slideViewPr>
    <p:cSldViewPr snapToGrid="0">
      <p:cViewPr varScale="1">
        <p:scale>
          <a:sx n="94" d="100"/>
          <a:sy n="94" d="100"/>
        </p:scale>
        <p:origin x="7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8BD9-16A0-4D33-A967-E2548042A23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A739-4631-4987-8500-F329613AE8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654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8BD9-16A0-4D33-A967-E2548042A23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A739-4631-4987-8500-F329613AE8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96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8BD9-16A0-4D33-A967-E2548042A23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A739-4631-4987-8500-F329613AE8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0506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8BD9-16A0-4D33-A967-E2548042A23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A739-4631-4987-8500-F329613AE8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012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8BD9-16A0-4D33-A967-E2548042A23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A739-4631-4987-8500-F329613AE8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762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8BD9-16A0-4D33-A967-E2548042A23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A739-4631-4987-8500-F329613AE8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652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8BD9-16A0-4D33-A967-E2548042A23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A739-4631-4987-8500-F329613AE8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92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8BD9-16A0-4D33-A967-E2548042A23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A739-4631-4987-8500-F329613AE8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105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8BD9-16A0-4D33-A967-E2548042A23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A739-4631-4987-8500-F329613AE8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338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8BD9-16A0-4D33-A967-E2548042A23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A739-4631-4987-8500-F329613AE8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0688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8BD9-16A0-4D33-A967-E2548042A23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A739-4631-4987-8500-F329613AE8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5487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78BD9-16A0-4D33-A967-E2548042A23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BA739-4631-4987-8500-F329613AE8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512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Relationship Id="rId1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Relationship Id="rId1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Relationship Id="rId1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7.jpeg"/><Relationship Id="rId5" Type="http://schemas.openxmlformats.org/officeDocument/2006/relationships/image" Target="../media/image4.png"/><Relationship Id="rId10" Type="http://schemas.openxmlformats.org/officeDocument/2006/relationships/image" Target="../media/image16.jpeg"/><Relationship Id="rId4" Type="http://schemas.openxmlformats.org/officeDocument/2006/relationships/image" Target="../media/image3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155574" y="346947"/>
            <a:ext cx="8903138" cy="5285015"/>
            <a:chOff x="155574" y="346947"/>
            <a:chExt cx="8903138" cy="5285015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2300840" y="5047187"/>
              <a:ext cx="50438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32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15" name="Szövegdoboz 14"/>
          <p:cNvSpPr txBox="1"/>
          <p:nvPr/>
        </p:nvSpPr>
        <p:spPr>
          <a:xfrm>
            <a:off x="2767172" y="5681745"/>
            <a:ext cx="371948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b="1" dirty="0" err="1" smtClean="0"/>
              <a:t>EfC</a:t>
            </a:r>
            <a:endParaRPr lang="hu-HU" sz="2800" b="1" dirty="0" smtClean="0"/>
          </a:p>
          <a:p>
            <a:pPr algn="ctr"/>
            <a:r>
              <a:rPr lang="hu-HU" sz="2800" b="1" dirty="0" smtClean="0"/>
              <a:t>CIERNA VODA, SK, 2021</a:t>
            </a:r>
            <a:endParaRPr lang="hu-HU" sz="2800" b="1" dirty="0"/>
          </a:p>
        </p:txBody>
      </p:sp>
    </p:spTree>
    <p:extLst>
      <p:ext uri="{BB962C8B-B14F-4D97-AF65-F5344CB8AC3E}">
        <p14:creationId xmlns:p14="http://schemas.microsoft.com/office/powerpoint/2010/main" val="285388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381741" y="1376038"/>
            <a:ext cx="410663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WHAT IS AND WHAT IS NOT, UNITY..?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4751034" y="1386395"/>
            <a:ext cx="361034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 EGYSÉG ÉS MI NEM AZ..?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59" name="Szövegdoboz 58"/>
          <p:cNvSpPr txBox="1"/>
          <p:nvPr/>
        </p:nvSpPr>
        <p:spPr>
          <a:xfrm>
            <a:off x="4345211" y="3756736"/>
            <a:ext cx="887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OR:</a:t>
            </a:r>
          </a:p>
          <a:p>
            <a:pPr algn="ctr"/>
            <a:r>
              <a:rPr lang="hu-HU" sz="2000" b="1" dirty="0" smtClean="0"/>
              <a:t>VAGY:</a:t>
            </a:r>
            <a:endParaRPr lang="hu-HU" sz="2000" b="1" dirty="0"/>
          </a:p>
        </p:txBody>
      </p:sp>
      <p:pic>
        <p:nvPicPr>
          <p:cNvPr id="1026" name="Picture 2" descr="chinese military parad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83542" y="3051661"/>
            <a:ext cx="4570335" cy="2285168"/>
          </a:xfrm>
          <a:prstGeom prst="rect">
            <a:avLst/>
          </a:prstGeom>
          <a:noFill/>
        </p:spPr>
      </p:pic>
      <p:grpSp>
        <p:nvGrpSpPr>
          <p:cNvPr id="46" name="Csoportba foglalás 43"/>
          <p:cNvGrpSpPr/>
          <p:nvPr/>
        </p:nvGrpSpPr>
        <p:grpSpPr>
          <a:xfrm>
            <a:off x="600664" y="3016634"/>
            <a:ext cx="3383300" cy="2244031"/>
            <a:chOff x="2786681" y="3246926"/>
            <a:chExt cx="3383300" cy="2244031"/>
          </a:xfrm>
        </p:grpSpPr>
        <p:sp>
          <p:nvSpPr>
            <p:cNvPr id="47" name="Jobbra nyíl 46"/>
            <p:cNvSpPr/>
            <p:nvPr/>
          </p:nvSpPr>
          <p:spPr>
            <a:xfrm>
              <a:off x="3197772" y="3893455"/>
              <a:ext cx="1026484" cy="405490"/>
            </a:xfrm>
            <a:prstGeom prst="rightArrow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1" name="Jobbra nyíl 60"/>
            <p:cNvSpPr/>
            <p:nvPr/>
          </p:nvSpPr>
          <p:spPr>
            <a:xfrm>
              <a:off x="4199835" y="3995154"/>
              <a:ext cx="970281" cy="428979"/>
            </a:xfrm>
            <a:prstGeom prst="rightArrow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2" name="Jobbra nyíl 61"/>
            <p:cNvSpPr/>
            <p:nvPr/>
          </p:nvSpPr>
          <p:spPr>
            <a:xfrm>
              <a:off x="3453116" y="4931318"/>
              <a:ext cx="1026484" cy="405490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5" name="Jobbra nyíl 64"/>
            <p:cNvSpPr/>
            <p:nvPr/>
          </p:nvSpPr>
          <p:spPr>
            <a:xfrm>
              <a:off x="4060850" y="5061978"/>
              <a:ext cx="970281" cy="428979"/>
            </a:xfrm>
            <a:prstGeom prst="rightArrow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6" name="Jobbra nyíl 65"/>
            <p:cNvSpPr/>
            <p:nvPr/>
          </p:nvSpPr>
          <p:spPr>
            <a:xfrm>
              <a:off x="2786681" y="4740964"/>
              <a:ext cx="970281" cy="428979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9" name="Jobbra nyíl 68"/>
            <p:cNvSpPr/>
            <p:nvPr/>
          </p:nvSpPr>
          <p:spPr>
            <a:xfrm>
              <a:off x="4561325" y="4724071"/>
              <a:ext cx="970281" cy="428979"/>
            </a:xfrm>
            <a:prstGeom prst="rightArrow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0" name="Jobbra nyíl 69"/>
            <p:cNvSpPr/>
            <p:nvPr/>
          </p:nvSpPr>
          <p:spPr>
            <a:xfrm>
              <a:off x="5143497" y="4675471"/>
              <a:ext cx="1026484" cy="405490"/>
            </a:xfrm>
            <a:prstGeom prst="rightArrow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1" name="Jobbra nyíl 70"/>
            <p:cNvSpPr/>
            <p:nvPr/>
          </p:nvSpPr>
          <p:spPr>
            <a:xfrm>
              <a:off x="4432746" y="3272487"/>
              <a:ext cx="1026484" cy="405490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2" name="Jobbra nyíl 71"/>
            <p:cNvSpPr/>
            <p:nvPr/>
          </p:nvSpPr>
          <p:spPr>
            <a:xfrm>
              <a:off x="4847296" y="4062410"/>
              <a:ext cx="1026484" cy="405490"/>
            </a:xfrm>
            <a:prstGeom prst="rightArrow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3" name="Jobbra nyíl 72"/>
            <p:cNvSpPr/>
            <p:nvPr/>
          </p:nvSpPr>
          <p:spPr>
            <a:xfrm>
              <a:off x="3233535" y="4265479"/>
              <a:ext cx="970281" cy="428979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4" name="Jobbra nyíl 73"/>
            <p:cNvSpPr/>
            <p:nvPr/>
          </p:nvSpPr>
          <p:spPr>
            <a:xfrm>
              <a:off x="3818749" y="3664650"/>
              <a:ext cx="970281" cy="428979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5" name="Jobbra nyíl 74"/>
            <p:cNvSpPr/>
            <p:nvPr/>
          </p:nvSpPr>
          <p:spPr>
            <a:xfrm>
              <a:off x="2983298" y="3246926"/>
              <a:ext cx="970281" cy="428979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76" name="Szövegdoboz 75"/>
          <p:cNvSpPr txBox="1"/>
          <p:nvPr/>
        </p:nvSpPr>
        <p:spPr>
          <a:xfrm>
            <a:off x="772358" y="2334828"/>
            <a:ext cx="3803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ABSOLUTELY IDENTICAL TARGETS</a:t>
            </a:r>
            <a:endParaRPr lang="hu-HU" sz="2000" b="1" dirty="0"/>
          </a:p>
        </p:txBody>
      </p:sp>
      <p:sp>
        <p:nvSpPr>
          <p:cNvPr id="77" name="Szövegdoboz 76"/>
          <p:cNvSpPr txBox="1"/>
          <p:nvPr/>
        </p:nvSpPr>
        <p:spPr>
          <a:xfrm>
            <a:off x="4921293" y="2326727"/>
            <a:ext cx="28774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TELJESEN AZONOS CÉLOK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78" name="Szövegdoboz 77"/>
          <p:cNvSpPr txBox="1"/>
          <p:nvPr/>
        </p:nvSpPr>
        <p:spPr>
          <a:xfrm>
            <a:off x="120773" y="6001657"/>
            <a:ext cx="4241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IT IS EXTREME UNITY OR UNIFORMITY</a:t>
            </a:r>
            <a:endParaRPr lang="hu-HU" sz="2000" b="1" dirty="0"/>
          </a:p>
        </p:txBody>
      </p:sp>
      <p:sp>
        <p:nvSpPr>
          <p:cNvPr id="79" name="Szövegdoboz 78"/>
          <p:cNvSpPr txBox="1"/>
          <p:nvPr/>
        </p:nvSpPr>
        <p:spPr>
          <a:xfrm>
            <a:off x="4334991" y="5982216"/>
            <a:ext cx="4950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EZ TOTÁLIS EGYSÉG, VAGYIS EGYFORMASÁG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71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381741" y="1376038"/>
            <a:ext cx="410663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WHAT IS AND WHAT IS NOT, UNITY..?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4751034" y="1386395"/>
            <a:ext cx="361034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 EGYSÉG ÉS MI NEM AZ..?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59" name="Szövegdoboz 58"/>
          <p:cNvSpPr txBox="1"/>
          <p:nvPr/>
        </p:nvSpPr>
        <p:spPr>
          <a:xfrm>
            <a:off x="4345211" y="3756736"/>
            <a:ext cx="887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OR:</a:t>
            </a:r>
          </a:p>
          <a:p>
            <a:pPr algn="ctr"/>
            <a:r>
              <a:rPr lang="hu-HU" sz="2000" b="1" dirty="0" smtClean="0"/>
              <a:t>VAGY:</a:t>
            </a:r>
            <a:endParaRPr lang="hu-HU" sz="2000" b="1" dirty="0"/>
          </a:p>
        </p:txBody>
      </p:sp>
      <p:pic>
        <p:nvPicPr>
          <p:cNvPr id="1026" name="Picture 2" descr="chinese military parad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83542" y="3051661"/>
            <a:ext cx="4570335" cy="2285168"/>
          </a:xfrm>
          <a:prstGeom prst="rect">
            <a:avLst/>
          </a:prstGeom>
          <a:noFill/>
        </p:spPr>
      </p:pic>
      <p:grpSp>
        <p:nvGrpSpPr>
          <p:cNvPr id="47" name="Csoportba foglalás 39"/>
          <p:cNvGrpSpPr/>
          <p:nvPr/>
        </p:nvGrpSpPr>
        <p:grpSpPr>
          <a:xfrm>
            <a:off x="685323" y="2967222"/>
            <a:ext cx="3112650" cy="2785332"/>
            <a:chOff x="1166387" y="3011787"/>
            <a:chExt cx="1839363" cy="1741282"/>
          </a:xfrm>
        </p:grpSpPr>
        <p:sp>
          <p:nvSpPr>
            <p:cNvPr id="48" name="Jobbra nyíl 47"/>
            <p:cNvSpPr/>
            <p:nvPr/>
          </p:nvSpPr>
          <p:spPr>
            <a:xfrm>
              <a:off x="1249378" y="3585172"/>
              <a:ext cx="606582" cy="253497"/>
            </a:xfrm>
            <a:prstGeom prst="rightArrow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9" name="Jobbra nyíl 48"/>
            <p:cNvSpPr/>
            <p:nvPr/>
          </p:nvSpPr>
          <p:spPr>
            <a:xfrm rot="16929282">
              <a:off x="1809184" y="3656092"/>
              <a:ext cx="606582" cy="253497"/>
            </a:xfrm>
            <a:prstGeom prst="rightArrow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0" name="Jobbra nyíl 49"/>
            <p:cNvSpPr/>
            <p:nvPr/>
          </p:nvSpPr>
          <p:spPr>
            <a:xfrm rot="19943284">
              <a:off x="1400269" y="4234004"/>
              <a:ext cx="606582" cy="253497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1" name="Jobbra nyíl 50"/>
            <p:cNvSpPr/>
            <p:nvPr/>
          </p:nvSpPr>
          <p:spPr>
            <a:xfrm rot="6853641">
              <a:off x="1742792" y="4323029"/>
              <a:ext cx="606582" cy="253497"/>
            </a:xfrm>
            <a:prstGeom prst="rightArrow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2" name="Jobbra nyíl 51"/>
            <p:cNvSpPr/>
            <p:nvPr/>
          </p:nvSpPr>
          <p:spPr>
            <a:xfrm rot="7794085">
              <a:off x="989845" y="4122344"/>
              <a:ext cx="606582" cy="253497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3" name="Jobbra nyíl 52"/>
            <p:cNvSpPr/>
            <p:nvPr/>
          </p:nvSpPr>
          <p:spPr>
            <a:xfrm rot="16515581">
              <a:off x="2038538" y="4111783"/>
              <a:ext cx="606582" cy="253497"/>
            </a:xfrm>
            <a:prstGeom prst="rightArrow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4" name="Jobbra nyíl 53"/>
            <p:cNvSpPr/>
            <p:nvPr/>
          </p:nvSpPr>
          <p:spPr>
            <a:xfrm rot="9468134">
              <a:off x="2399168" y="4074058"/>
              <a:ext cx="606582" cy="253497"/>
            </a:xfrm>
            <a:prstGeom prst="rightArrow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5" name="Jobbra nyíl 54"/>
            <p:cNvSpPr/>
            <p:nvPr/>
          </p:nvSpPr>
          <p:spPr>
            <a:xfrm rot="18969819">
              <a:off x="2126054" y="3330166"/>
              <a:ext cx="606582" cy="253497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6" name="Jobbra nyíl 55"/>
            <p:cNvSpPr/>
            <p:nvPr/>
          </p:nvSpPr>
          <p:spPr>
            <a:xfrm rot="10800000">
              <a:off x="2224134" y="3690796"/>
              <a:ext cx="606582" cy="253497"/>
            </a:xfrm>
            <a:prstGeom prst="rightArrow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7" name="Jobbra nyíl 56"/>
            <p:cNvSpPr/>
            <p:nvPr/>
          </p:nvSpPr>
          <p:spPr>
            <a:xfrm rot="3053385">
              <a:off x="1253905" y="3825089"/>
              <a:ext cx="606582" cy="253497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8" name="Jobbra nyíl 57"/>
            <p:cNvSpPr/>
            <p:nvPr/>
          </p:nvSpPr>
          <p:spPr>
            <a:xfrm rot="4374329">
              <a:off x="1641695" y="3416174"/>
              <a:ext cx="606582" cy="253497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0" name="Jobbra nyíl 59"/>
            <p:cNvSpPr/>
            <p:nvPr/>
          </p:nvSpPr>
          <p:spPr>
            <a:xfrm rot="14815131">
              <a:off x="1106032" y="3188329"/>
              <a:ext cx="606582" cy="253497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cxnSp>
        <p:nvCxnSpPr>
          <p:cNvPr id="63" name="Egyenes összekötő 62"/>
          <p:cNvCxnSpPr/>
          <p:nvPr/>
        </p:nvCxnSpPr>
        <p:spPr>
          <a:xfrm>
            <a:off x="612559" y="2610035"/>
            <a:ext cx="2769833" cy="314269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gyenes összekötő 63"/>
          <p:cNvCxnSpPr/>
          <p:nvPr/>
        </p:nvCxnSpPr>
        <p:spPr>
          <a:xfrm flipH="1">
            <a:off x="319596" y="2654423"/>
            <a:ext cx="3124940" cy="308055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gyenes összekötő 66"/>
          <p:cNvCxnSpPr/>
          <p:nvPr/>
        </p:nvCxnSpPr>
        <p:spPr>
          <a:xfrm>
            <a:off x="5345837" y="2762435"/>
            <a:ext cx="2769833" cy="314269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gyenes összekötő 67"/>
          <p:cNvCxnSpPr/>
          <p:nvPr/>
        </p:nvCxnSpPr>
        <p:spPr>
          <a:xfrm flipH="1">
            <a:off x="5052874" y="2806823"/>
            <a:ext cx="3124940" cy="308055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Szövegdoboz 68"/>
          <p:cNvSpPr txBox="1"/>
          <p:nvPr/>
        </p:nvSpPr>
        <p:spPr>
          <a:xfrm>
            <a:off x="1740023" y="2112886"/>
            <a:ext cx="5926559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dirty="0" smtClean="0">
                <a:latin typeface="Arial Black" pitchFamily="34" charset="0"/>
              </a:rPr>
              <a:t>UNITY IS NOT CHAOS AND NOT UNIFORMITY</a:t>
            </a:r>
            <a:endParaRPr lang="hu-HU" dirty="0">
              <a:latin typeface="Arial Black" pitchFamily="34" charset="0"/>
            </a:endParaRPr>
          </a:p>
        </p:txBody>
      </p:sp>
      <p:sp>
        <p:nvSpPr>
          <p:cNvPr id="70" name="Szövegdoboz 69"/>
          <p:cNvSpPr txBox="1"/>
          <p:nvPr/>
        </p:nvSpPr>
        <p:spPr>
          <a:xfrm>
            <a:off x="485357" y="6119250"/>
            <a:ext cx="8268546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  <a:latin typeface="Arial Black" pitchFamily="34" charset="0"/>
              </a:rPr>
              <a:t>AZ EGYSÉG NEM A KÁOSZ ÉS NEM A KATONÁS EGYFORMASÁG</a:t>
            </a:r>
            <a:endParaRPr lang="hu-HU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95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381741" y="1376038"/>
            <a:ext cx="410663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WHAT IS AND WHAT IS NOT, UNITY..?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4751034" y="1386395"/>
            <a:ext cx="361034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 EGYSÉG ÉS MI NEM AZ..?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41" name="Szövegdoboz 40"/>
          <p:cNvSpPr txBox="1"/>
          <p:nvPr/>
        </p:nvSpPr>
        <p:spPr>
          <a:xfrm>
            <a:off x="1695635" y="2610035"/>
            <a:ext cx="612218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>
                <a:latin typeface="Arial Black" pitchFamily="34" charset="0"/>
              </a:rPr>
              <a:t>UNITY IS COHERENCE OF THE FUTURE PLANS</a:t>
            </a:r>
            <a:endParaRPr lang="hu-HU" b="1" dirty="0">
              <a:latin typeface="Arial Black" pitchFamily="34" charset="0"/>
            </a:endParaRPr>
          </a:p>
        </p:txBody>
      </p:sp>
      <p:sp>
        <p:nvSpPr>
          <p:cNvPr id="42" name="Szövegdoboz 41"/>
          <p:cNvSpPr txBox="1"/>
          <p:nvPr/>
        </p:nvSpPr>
        <p:spPr>
          <a:xfrm>
            <a:off x="1785892" y="4493581"/>
            <a:ext cx="578876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AZ EGYSÉG A CÉLOK ÖSSZEHANGOLTSÁGA</a:t>
            </a:r>
            <a:endParaRPr lang="hu-HU" b="1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59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381741" y="1376038"/>
            <a:ext cx="410663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WHAT IS AND WHAT IS NOT, UNITY..?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4751034" y="1386395"/>
            <a:ext cx="361034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 EGYSÉG ÉS MI NEM AZ..?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41" name="Szövegdoboz 40"/>
          <p:cNvSpPr txBox="1"/>
          <p:nvPr/>
        </p:nvSpPr>
        <p:spPr>
          <a:xfrm>
            <a:off x="1695635" y="2610035"/>
            <a:ext cx="612218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>
                <a:latin typeface="Arial Black" pitchFamily="34" charset="0"/>
              </a:rPr>
              <a:t>UNITY IS COHERENCE OF THE FUTURE PLANS</a:t>
            </a:r>
            <a:endParaRPr lang="hu-HU" b="1" dirty="0">
              <a:latin typeface="Arial Black" pitchFamily="34" charset="0"/>
            </a:endParaRPr>
          </a:p>
        </p:txBody>
      </p:sp>
      <p:sp>
        <p:nvSpPr>
          <p:cNvPr id="42" name="Szövegdoboz 41"/>
          <p:cNvSpPr txBox="1"/>
          <p:nvPr/>
        </p:nvSpPr>
        <p:spPr>
          <a:xfrm>
            <a:off x="1785892" y="4493581"/>
            <a:ext cx="578876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AZ EGYSÉG A CÉLOK ÖSSZEHANGOLTSÁGA</a:t>
            </a:r>
            <a:endParaRPr lang="hu-HU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2254928" y="3284738"/>
            <a:ext cx="4359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FUTURE PLANS ARE GUIDED BY VALUES</a:t>
            </a:r>
            <a:endParaRPr lang="hu-HU" sz="2000" b="1" dirty="0"/>
          </a:p>
        </p:txBody>
      </p:sp>
      <p:sp>
        <p:nvSpPr>
          <p:cNvPr id="30" name="Szövegdoboz 29"/>
          <p:cNvSpPr txBox="1"/>
          <p:nvPr/>
        </p:nvSpPr>
        <p:spPr>
          <a:xfrm>
            <a:off x="2194264" y="5194916"/>
            <a:ext cx="46914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A CÉLOKAT AZ ÉRTÉKEK HATÁROZZÁK MEG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1" name="Lefelé nyíl 30"/>
          <p:cNvSpPr/>
          <p:nvPr/>
        </p:nvSpPr>
        <p:spPr>
          <a:xfrm>
            <a:off x="4163627" y="3053919"/>
            <a:ext cx="426128" cy="28408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Lefelé nyíl 31"/>
          <p:cNvSpPr/>
          <p:nvPr/>
        </p:nvSpPr>
        <p:spPr>
          <a:xfrm>
            <a:off x="4138474" y="4919709"/>
            <a:ext cx="426128" cy="28408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219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381741" y="1376038"/>
            <a:ext cx="410663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WHAT IS AND WHAT IS NOT, UNITY..?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4751034" y="1386395"/>
            <a:ext cx="361034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 EGYSÉG ÉS MI NEM AZ..?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41" name="Szövegdoboz 40"/>
          <p:cNvSpPr txBox="1"/>
          <p:nvPr/>
        </p:nvSpPr>
        <p:spPr>
          <a:xfrm>
            <a:off x="1695635" y="2610035"/>
            <a:ext cx="612218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>
                <a:latin typeface="Arial Black" pitchFamily="34" charset="0"/>
              </a:rPr>
              <a:t>UNITY IS COHERENCE OF THE FUTURE PLANS</a:t>
            </a:r>
            <a:endParaRPr lang="hu-HU" b="1" dirty="0">
              <a:latin typeface="Arial Black" pitchFamily="34" charset="0"/>
            </a:endParaRPr>
          </a:p>
        </p:txBody>
      </p:sp>
      <p:sp>
        <p:nvSpPr>
          <p:cNvPr id="42" name="Szövegdoboz 41"/>
          <p:cNvSpPr txBox="1"/>
          <p:nvPr/>
        </p:nvSpPr>
        <p:spPr>
          <a:xfrm>
            <a:off x="1785892" y="4493581"/>
            <a:ext cx="578876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AZ EGYSÉG A CÉLOK ÖSSZEHANGOLTSÁGA</a:t>
            </a:r>
            <a:endParaRPr lang="hu-HU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2254928" y="3284738"/>
            <a:ext cx="4359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FUTURE PLANS ARE GUIDED BY VALUES</a:t>
            </a:r>
            <a:endParaRPr lang="hu-HU" sz="2000" b="1" dirty="0"/>
          </a:p>
        </p:txBody>
      </p:sp>
      <p:sp>
        <p:nvSpPr>
          <p:cNvPr id="30" name="Szövegdoboz 29"/>
          <p:cNvSpPr txBox="1"/>
          <p:nvPr/>
        </p:nvSpPr>
        <p:spPr>
          <a:xfrm>
            <a:off x="2194264" y="5194916"/>
            <a:ext cx="46914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A CÉLOKAT AZ ÉRTÉKEK HATÁROZZÁK MEG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1277154" y="3863017"/>
            <a:ext cx="6654450" cy="36933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dirty="0" smtClean="0">
                <a:latin typeface="Arial Black" pitchFamily="34" charset="0"/>
              </a:rPr>
              <a:t>UNITY IS THE COHESION OF THE SHARED VALUES</a:t>
            </a:r>
            <a:endParaRPr lang="hu-HU" dirty="0">
              <a:latin typeface="Arial Black" pitchFamily="34" charset="0"/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436838" y="5906888"/>
            <a:ext cx="8430321" cy="36933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  <a:latin typeface="Arial Black" pitchFamily="34" charset="0"/>
              </a:rPr>
              <a:t>AZ EGYSÉG A KÖZÖSEN ELFOGADOTT ÉRTÉKEK AZONOSSÁGA</a:t>
            </a:r>
            <a:endParaRPr lang="hu-HU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3" name="Lefelé nyíl 32"/>
          <p:cNvSpPr/>
          <p:nvPr/>
        </p:nvSpPr>
        <p:spPr>
          <a:xfrm>
            <a:off x="4163627" y="3053919"/>
            <a:ext cx="426128" cy="28408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Lefelé nyíl 33"/>
          <p:cNvSpPr/>
          <p:nvPr/>
        </p:nvSpPr>
        <p:spPr>
          <a:xfrm>
            <a:off x="4138474" y="4919709"/>
            <a:ext cx="426128" cy="28408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5" name="Lefelé nyíl 34"/>
          <p:cNvSpPr/>
          <p:nvPr/>
        </p:nvSpPr>
        <p:spPr>
          <a:xfrm>
            <a:off x="4182862" y="3579181"/>
            <a:ext cx="426128" cy="28408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Lefelé nyíl 35"/>
          <p:cNvSpPr/>
          <p:nvPr/>
        </p:nvSpPr>
        <p:spPr>
          <a:xfrm>
            <a:off x="4148832" y="5507114"/>
            <a:ext cx="426128" cy="28408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200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381741" y="1376038"/>
            <a:ext cx="410663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WHAT IS AND WHAT IS NOT, UNITY..?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4751034" y="1386395"/>
            <a:ext cx="361034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 EGYSÉG ÉS MI NEM AZ..?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59" name="Szövegdoboz 58"/>
          <p:cNvSpPr txBox="1"/>
          <p:nvPr/>
        </p:nvSpPr>
        <p:spPr>
          <a:xfrm>
            <a:off x="4345211" y="3756736"/>
            <a:ext cx="887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OR:</a:t>
            </a:r>
          </a:p>
          <a:p>
            <a:pPr algn="ctr"/>
            <a:r>
              <a:rPr lang="hu-HU" sz="2000" b="1" dirty="0" smtClean="0"/>
              <a:t>VAGY:</a:t>
            </a:r>
            <a:endParaRPr lang="hu-HU" sz="2000" b="1" dirty="0"/>
          </a:p>
        </p:txBody>
      </p:sp>
      <p:pic>
        <p:nvPicPr>
          <p:cNvPr id="1026" name="Picture 2" descr="chinese military parad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83542" y="3051661"/>
            <a:ext cx="4570335" cy="2285168"/>
          </a:xfrm>
          <a:prstGeom prst="rect">
            <a:avLst/>
          </a:prstGeom>
          <a:noFill/>
        </p:spPr>
      </p:pic>
      <p:grpSp>
        <p:nvGrpSpPr>
          <p:cNvPr id="10" name="Csoportba foglalás 39"/>
          <p:cNvGrpSpPr/>
          <p:nvPr/>
        </p:nvGrpSpPr>
        <p:grpSpPr>
          <a:xfrm>
            <a:off x="685323" y="2967222"/>
            <a:ext cx="3112650" cy="2785332"/>
            <a:chOff x="1166387" y="3011787"/>
            <a:chExt cx="1839363" cy="1741282"/>
          </a:xfrm>
        </p:grpSpPr>
        <p:sp>
          <p:nvSpPr>
            <p:cNvPr id="48" name="Jobbra nyíl 47"/>
            <p:cNvSpPr/>
            <p:nvPr/>
          </p:nvSpPr>
          <p:spPr>
            <a:xfrm>
              <a:off x="1249378" y="3585172"/>
              <a:ext cx="606582" cy="253497"/>
            </a:xfrm>
            <a:prstGeom prst="rightArrow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9" name="Jobbra nyíl 48"/>
            <p:cNvSpPr/>
            <p:nvPr/>
          </p:nvSpPr>
          <p:spPr>
            <a:xfrm rot="16929282">
              <a:off x="1809184" y="3656092"/>
              <a:ext cx="606582" cy="253497"/>
            </a:xfrm>
            <a:prstGeom prst="rightArrow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0" name="Jobbra nyíl 49"/>
            <p:cNvSpPr/>
            <p:nvPr/>
          </p:nvSpPr>
          <p:spPr>
            <a:xfrm rot="19943284">
              <a:off x="1400269" y="4234004"/>
              <a:ext cx="606582" cy="253497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1" name="Jobbra nyíl 50"/>
            <p:cNvSpPr/>
            <p:nvPr/>
          </p:nvSpPr>
          <p:spPr>
            <a:xfrm rot="6853641">
              <a:off x="1742792" y="4323029"/>
              <a:ext cx="606582" cy="253497"/>
            </a:xfrm>
            <a:prstGeom prst="rightArrow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2" name="Jobbra nyíl 51"/>
            <p:cNvSpPr/>
            <p:nvPr/>
          </p:nvSpPr>
          <p:spPr>
            <a:xfrm rot="7794085">
              <a:off x="989845" y="4122344"/>
              <a:ext cx="606582" cy="253497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3" name="Jobbra nyíl 52"/>
            <p:cNvSpPr/>
            <p:nvPr/>
          </p:nvSpPr>
          <p:spPr>
            <a:xfrm rot="16515581">
              <a:off x="2038538" y="4111783"/>
              <a:ext cx="606582" cy="253497"/>
            </a:xfrm>
            <a:prstGeom prst="rightArrow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4" name="Jobbra nyíl 53"/>
            <p:cNvSpPr/>
            <p:nvPr/>
          </p:nvSpPr>
          <p:spPr>
            <a:xfrm rot="9468134">
              <a:off x="2399168" y="4074058"/>
              <a:ext cx="606582" cy="253497"/>
            </a:xfrm>
            <a:prstGeom prst="rightArrow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5" name="Jobbra nyíl 54"/>
            <p:cNvSpPr/>
            <p:nvPr/>
          </p:nvSpPr>
          <p:spPr>
            <a:xfrm rot="18969819">
              <a:off x="2126054" y="3330166"/>
              <a:ext cx="606582" cy="253497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6" name="Jobbra nyíl 55"/>
            <p:cNvSpPr/>
            <p:nvPr/>
          </p:nvSpPr>
          <p:spPr>
            <a:xfrm rot="10800000">
              <a:off x="2224134" y="3690796"/>
              <a:ext cx="606582" cy="253497"/>
            </a:xfrm>
            <a:prstGeom prst="rightArrow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7" name="Jobbra nyíl 56"/>
            <p:cNvSpPr/>
            <p:nvPr/>
          </p:nvSpPr>
          <p:spPr>
            <a:xfrm rot="3053385">
              <a:off x="1253905" y="3825089"/>
              <a:ext cx="606582" cy="253497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8" name="Jobbra nyíl 57"/>
            <p:cNvSpPr/>
            <p:nvPr/>
          </p:nvSpPr>
          <p:spPr>
            <a:xfrm rot="4374329">
              <a:off x="1641695" y="3416174"/>
              <a:ext cx="606582" cy="253497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0" name="Jobbra nyíl 59"/>
            <p:cNvSpPr/>
            <p:nvPr/>
          </p:nvSpPr>
          <p:spPr>
            <a:xfrm rot="14815131">
              <a:off x="1106032" y="3188329"/>
              <a:ext cx="606582" cy="253497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cxnSp>
        <p:nvCxnSpPr>
          <p:cNvPr id="63" name="Egyenes összekötő 62"/>
          <p:cNvCxnSpPr/>
          <p:nvPr/>
        </p:nvCxnSpPr>
        <p:spPr>
          <a:xfrm>
            <a:off x="612559" y="2610035"/>
            <a:ext cx="2769833" cy="314269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gyenes összekötő 63"/>
          <p:cNvCxnSpPr/>
          <p:nvPr/>
        </p:nvCxnSpPr>
        <p:spPr>
          <a:xfrm flipH="1">
            <a:off x="319596" y="2654423"/>
            <a:ext cx="3124940" cy="308055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gyenes összekötő 66"/>
          <p:cNvCxnSpPr/>
          <p:nvPr/>
        </p:nvCxnSpPr>
        <p:spPr>
          <a:xfrm>
            <a:off x="5345837" y="2762435"/>
            <a:ext cx="2769833" cy="314269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gyenes összekötő 67"/>
          <p:cNvCxnSpPr/>
          <p:nvPr/>
        </p:nvCxnSpPr>
        <p:spPr>
          <a:xfrm flipH="1">
            <a:off x="5052874" y="2806823"/>
            <a:ext cx="3124940" cy="308055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495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179499" y="1279615"/>
            <a:ext cx="6654450" cy="36933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dirty="0" smtClean="0">
                <a:latin typeface="Arial Black" pitchFamily="34" charset="0"/>
              </a:rPr>
              <a:t>UNITY IS THE COHESION OF THE SHARED VALUES</a:t>
            </a:r>
            <a:endParaRPr lang="hu-HU" dirty="0">
              <a:latin typeface="Arial Black" pitchFamily="34" charset="0"/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321428" y="1991836"/>
            <a:ext cx="8430321" cy="36933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  <a:latin typeface="Arial Black" pitchFamily="34" charset="0"/>
              </a:rPr>
              <a:t>AZ EGYSÉG A KÖZÖSEN ELFOGADOTT ÉRTÉKEK AZONOSSÁGA</a:t>
            </a:r>
            <a:endParaRPr lang="hu-HU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639192" y="2787588"/>
            <a:ext cx="817499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DEMOCRACY				</a:t>
            </a:r>
            <a:r>
              <a:rPr lang="hu-HU" sz="2000" b="1" dirty="0" smtClean="0">
                <a:solidFill>
                  <a:srgbClr val="0070C0"/>
                </a:solidFill>
              </a:rPr>
              <a:t>DEMOKRÁCIA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RULE OF LAW				</a:t>
            </a:r>
            <a:r>
              <a:rPr lang="hu-HU" sz="2000" b="1" dirty="0" smtClean="0">
                <a:solidFill>
                  <a:srgbClr val="0070C0"/>
                </a:solidFill>
              </a:rPr>
              <a:t>JOGÁLLAMISÁG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HUMAN RIGHTS			</a:t>
            </a:r>
            <a:r>
              <a:rPr lang="hu-HU" sz="2000" b="1" dirty="0" smtClean="0">
                <a:solidFill>
                  <a:srgbClr val="0070C0"/>
                </a:solidFill>
              </a:rPr>
              <a:t>EMBERI JOGOK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MUTUAL RESPECT			</a:t>
            </a:r>
            <a:r>
              <a:rPr lang="hu-HU" sz="2000" b="1" dirty="0" smtClean="0">
                <a:solidFill>
                  <a:srgbClr val="0070C0"/>
                </a:solidFill>
              </a:rPr>
              <a:t>KÖLCSÖNÖS TISZTELET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MUTUAL HELP				</a:t>
            </a:r>
            <a:r>
              <a:rPr lang="hu-HU" sz="2000" b="1" dirty="0" smtClean="0">
                <a:solidFill>
                  <a:srgbClr val="0070C0"/>
                </a:solidFill>
              </a:rPr>
              <a:t>KÖLCSÖNÖS SEGÍTSÉG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SOLIDARITY				</a:t>
            </a:r>
            <a:r>
              <a:rPr lang="hu-HU" sz="2000" b="1" dirty="0" smtClean="0">
                <a:solidFill>
                  <a:srgbClr val="0070C0"/>
                </a:solidFill>
              </a:rPr>
              <a:t>SZOLIDARITÁS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COHERENCE OF FUTURE PLANS		</a:t>
            </a:r>
            <a:r>
              <a:rPr lang="hu-HU" sz="2000" b="1" dirty="0" smtClean="0">
                <a:solidFill>
                  <a:srgbClr val="0070C0"/>
                </a:solidFill>
              </a:rPr>
              <a:t>A TERVEK ÖSSZEHANGOLTSÁGA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JOINTLY AGREED  CENRALISATION	</a:t>
            </a:r>
            <a:r>
              <a:rPr lang="hu-HU" sz="2000" b="1" dirty="0" smtClean="0">
                <a:solidFill>
                  <a:srgbClr val="0070C0"/>
                </a:solidFill>
              </a:rPr>
              <a:t>KÖZÖSEN MEGÁLLAPODOTT </a:t>
            </a:r>
          </a:p>
          <a:p>
            <a:r>
              <a:rPr lang="hu-HU" sz="2000" b="1" dirty="0" smtClean="0">
                <a:solidFill>
                  <a:srgbClr val="0070C0"/>
                </a:solidFill>
              </a:rPr>
              <a:t>						KÖZPONTOSÍTÁS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9" name="Téglalap 28"/>
          <p:cNvSpPr/>
          <p:nvPr/>
        </p:nvSpPr>
        <p:spPr>
          <a:xfrm rot="20824243">
            <a:off x="1565554" y="2998096"/>
            <a:ext cx="4727320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HE WHO DOES NOT SHARE</a:t>
            </a:r>
          </a:p>
          <a:p>
            <a:pPr algn="ctr"/>
            <a:r>
              <a:rPr lang="hu-H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COMMON VALUES, </a:t>
            </a:r>
          </a:p>
          <a:p>
            <a:pPr algn="ctr"/>
            <a:r>
              <a:rPr lang="hu-H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DECREASES SUCCES OF EU</a:t>
            </a:r>
            <a:endParaRPr lang="hu-HU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0" name="Téglalap 29"/>
          <p:cNvSpPr/>
          <p:nvPr/>
        </p:nvSpPr>
        <p:spPr>
          <a:xfrm rot="20824243">
            <a:off x="1262734" y="4691646"/>
            <a:ext cx="7440498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AKI NEM OSZTJA A KÖZÖS ÉRTÉKEKET,</a:t>
            </a:r>
          </a:p>
          <a:p>
            <a:pPr algn="ctr"/>
            <a:r>
              <a:rPr lang="hu-H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RONGÁLJA EURÓPA SIKERESSÉGÉT</a:t>
            </a:r>
            <a:endParaRPr lang="hu-H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363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2175029" y="1198486"/>
            <a:ext cx="4538422" cy="5847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3200" b="1" dirty="0" smtClean="0">
                <a:latin typeface="Arial Black" pitchFamily="34" charset="0"/>
              </a:rPr>
              <a:t>UNITY IS SUCCESS</a:t>
            </a:r>
            <a:endParaRPr lang="hu-HU" sz="3200" b="1" dirty="0">
              <a:latin typeface="Arial Black" pitchFamily="34" charset="0"/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2442838" y="1990077"/>
            <a:ext cx="4015843" cy="5847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3200" b="1" dirty="0" smtClean="0">
                <a:solidFill>
                  <a:srgbClr val="0070C0"/>
                </a:solidFill>
                <a:latin typeface="Arial Black" pitchFamily="34" charset="0"/>
              </a:rPr>
              <a:t>EGYSÉG = SIKER</a:t>
            </a:r>
            <a:endParaRPr lang="hu-HU" sz="32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28" name="Mosolygó arc 27"/>
          <p:cNvSpPr/>
          <p:nvPr/>
        </p:nvSpPr>
        <p:spPr>
          <a:xfrm>
            <a:off x="3036163" y="2707689"/>
            <a:ext cx="2361460" cy="2281561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Szövegdoboz 28"/>
          <p:cNvSpPr txBox="1"/>
          <p:nvPr/>
        </p:nvSpPr>
        <p:spPr>
          <a:xfrm>
            <a:off x="2040442" y="5319732"/>
            <a:ext cx="448231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latin typeface="Arial Black" pitchFamily="34" charset="0"/>
              </a:rPr>
              <a:t>THANKS FOR THE ATTENTION</a:t>
            </a:r>
            <a:endParaRPr lang="hu-HU" sz="2000" b="1" dirty="0">
              <a:latin typeface="Arial Black" pitchFamily="34" charset="0"/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2283728" y="6031248"/>
            <a:ext cx="387881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  <a:latin typeface="Arial Black" pitchFamily="34" charset="0"/>
              </a:rPr>
              <a:t>KÖSZÖNÖM A FIGYELMET</a:t>
            </a:r>
            <a:endParaRPr lang="hu-HU" sz="20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93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3264358" y="465137"/>
            <a:ext cx="2941247" cy="1989927"/>
            <a:chOff x="155574" y="346947"/>
            <a:chExt cx="8903138" cy="5460320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1520022" y="5047187"/>
              <a:ext cx="6237482" cy="760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2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12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10" name="Szövegdoboz 9"/>
          <p:cNvSpPr txBox="1"/>
          <p:nvPr/>
        </p:nvSpPr>
        <p:spPr>
          <a:xfrm>
            <a:off x="3008124" y="5856111"/>
            <a:ext cx="2893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DISCUSSION RESULTS</a:t>
            </a:r>
            <a:endParaRPr lang="hu-HU" sz="24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1176538" y="2560721"/>
            <a:ext cx="6904519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4000" b="1" dirty="0" smtClean="0">
                <a:latin typeface="Arial Black" panose="020B0A04020102020204" pitchFamily="34" charset="0"/>
              </a:rPr>
              <a:t>UNITY MAKES EU </a:t>
            </a:r>
          </a:p>
          <a:p>
            <a:pPr algn="ctr"/>
            <a:r>
              <a:rPr lang="hu-HU" sz="4000" b="1" dirty="0" smtClean="0">
                <a:latin typeface="Arial Black" panose="020B0A04020102020204" pitchFamily="34" charset="0"/>
              </a:rPr>
              <a:t>MORE SUCCESSFUL</a:t>
            </a:r>
          </a:p>
          <a:p>
            <a:pPr algn="ctr"/>
            <a:endParaRPr lang="hu-HU" sz="4000" b="1" dirty="0" smtClean="0">
              <a:latin typeface="Arial Black" panose="020B0A04020102020204" pitchFamily="34" charset="0"/>
            </a:endParaRPr>
          </a:p>
          <a:p>
            <a:pPr algn="ctr"/>
            <a:r>
              <a:rPr lang="hu-HU" sz="4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AZ EGYSÉGES EURÓPA </a:t>
            </a:r>
          </a:p>
          <a:p>
            <a:pPr algn="ctr"/>
            <a:r>
              <a:rPr lang="hu-HU" sz="4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SIKERESEBB</a:t>
            </a:r>
            <a:endParaRPr lang="hu-HU" sz="40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83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568711" y="1567304"/>
            <a:ext cx="5563703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THERE WAS NO OBJECTION AGAINST THE SLOGAN </a:t>
            </a:r>
          </a:p>
          <a:p>
            <a:pPr algn="ctr"/>
            <a:r>
              <a:rPr lang="hu-HU" sz="2000" b="1" dirty="0" smtClean="0"/>
              <a:t>„UNITY MAKES EU MORE SUCCESSFUL”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2225979" y="4028338"/>
            <a:ext cx="4155625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NEM VOLT VITA AFELŐL, HOGY 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„AZ EGYSÉGES EURÓPA SIKERESEBB”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9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568711" y="1567304"/>
            <a:ext cx="5563703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THERE WAS NO OBJECTION AGAINST THE SLOGAN </a:t>
            </a:r>
          </a:p>
          <a:p>
            <a:pPr algn="ctr"/>
            <a:r>
              <a:rPr lang="hu-HU" sz="2000" b="1" dirty="0" smtClean="0"/>
              <a:t>„UNITY MAKES EU MORE SUCCESSFUL”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2225979" y="4100766"/>
            <a:ext cx="4155625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NEM VOLT VITA AFELŐL, HOGY 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„AZ EGYSÉGES EURÓPA SIKERESEBB”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180027" y="2818089"/>
            <a:ext cx="6705169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THERE WERE DISCUSSIONS, HOWEVER, WHAT IS IT, UNITY…?!</a:t>
            </a:r>
            <a:endParaRPr lang="hu-HU" sz="2000" b="1" dirty="0"/>
          </a:p>
        </p:txBody>
      </p:sp>
      <p:sp>
        <p:nvSpPr>
          <p:cNvPr id="29" name="Szövegdoboz 28"/>
          <p:cNvSpPr txBox="1"/>
          <p:nvPr/>
        </p:nvSpPr>
        <p:spPr>
          <a:xfrm>
            <a:off x="1360027" y="5335201"/>
            <a:ext cx="5882829" cy="40011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VITA VOLT AZONBAN ARRÓL, HOGY MI AZ EGYSÉG…?!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0" name="Lefelé nyíl 29"/>
          <p:cNvSpPr/>
          <p:nvPr/>
        </p:nvSpPr>
        <p:spPr>
          <a:xfrm>
            <a:off x="3938257" y="2326741"/>
            <a:ext cx="706171" cy="44361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Lefelé nyíl 30"/>
          <p:cNvSpPr/>
          <p:nvPr/>
        </p:nvSpPr>
        <p:spPr>
          <a:xfrm>
            <a:off x="3963908" y="4851149"/>
            <a:ext cx="706171" cy="44361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73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381741" y="1376038"/>
            <a:ext cx="410663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WHAT IS AND WHAT IS NOT, UNITY..?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4751034" y="1386395"/>
            <a:ext cx="361034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 EGYSÉG ÉS MI NEM AZ..?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41" name="Szövegdoboz 40"/>
          <p:cNvSpPr txBox="1"/>
          <p:nvPr/>
        </p:nvSpPr>
        <p:spPr>
          <a:xfrm>
            <a:off x="1695635" y="2610035"/>
            <a:ext cx="612218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>
                <a:latin typeface="Arial Black" pitchFamily="34" charset="0"/>
              </a:rPr>
              <a:t>UNITY IS COHERENCE OF THE FUTURE PLANS</a:t>
            </a:r>
            <a:endParaRPr lang="hu-HU" b="1" dirty="0">
              <a:latin typeface="Arial Black" pitchFamily="34" charset="0"/>
            </a:endParaRPr>
          </a:p>
        </p:txBody>
      </p:sp>
      <p:sp>
        <p:nvSpPr>
          <p:cNvPr id="42" name="Szövegdoboz 41"/>
          <p:cNvSpPr txBox="1"/>
          <p:nvPr/>
        </p:nvSpPr>
        <p:spPr>
          <a:xfrm>
            <a:off x="1777014" y="3854389"/>
            <a:ext cx="578876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AZ EGYSÉG A CÉLOK ÖSSZEHANGOLTSÁGA</a:t>
            </a:r>
            <a:endParaRPr lang="hu-HU" b="1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41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381741" y="1376038"/>
            <a:ext cx="410663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WHAT IS AND WHAT IS NOT, UNITY..?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4751034" y="1386395"/>
            <a:ext cx="361034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 EGYSÉG ÉS MI NEM AZ..?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grpSp>
        <p:nvGrpSpPr>
          <p:cNvPr id="10" name="Csoportba foglalás 39"/>
          <p:cNvGrpSpPr/>
          <p:nvPr/>
        </p:nvGrpSpPr>
        <p:grpSpPr>
          <a:xfrm>
            <a:off x="3057331" y="2976276"/>
            <a:ext cx="3112650" cy="2785332"/>
            <a:chOff x="1166387" y="3011787"/>
            <a:chExt cx="1839363" cy="1741282"/>
          </a:xfrm>
        </p:grpSpPr>
        <p:sp>
          <p:nvSpPr>
            <p:cNvPr id="28" name="Jobbra nyíl 27"/>
            <p:cNvSpPr/>
            <p:nvPr/>
          </p:nvSpPr>
          <p:spPr>
            <a:xfrm>
              <a:off x="1249378" y="3585172"/>
              <a:ext cx="606582" cy="253497"/>
            </a:xfrm>
            <a:prstGeom prst="rightArrow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9" name="Jobbra nyíl 28"/>
            <p:cNvSpPr/>
            <p:nvPr/>
          </p:nvSpPr>
          <p:spPr>
            <a:xfrm rot="16929282">
              <a:off x="1809184" y="3656092"/>
              <a:ext cx="606582" cy="253497"/>
            </a:xfrm>
            <a:prstGeom prst="rightArrow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Jobbra nyíl 29"/>
            <p:cNvSpPr/>
            <p:nvPr/>
          </p:nvSpPr>
          <p:spPr>
            <a:xfrm rot="19943284">
              <a:off x="1400269" y="4234004"/>
              <a:ext cx="606582" cy="253497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1" name="Jobbra nyíl 30"/>
            <p:cNvSpPr/>
            <p:nvPr/>
          </p:nvSpPr>
          <p:spPr>
            <a:xfrm rot="6853641">
              <a:off x="1742792" y="4323029"/>
              <a:ext cx="606582" cy="253497"/>
            </a:xfrm>
            <a:prstGeom prst="rightArrow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2" name="Jobbra nyíl 31"/>
            <p:cNvSpPr/>
            <p:nvPr/>
          </p:nvSpPr>
          <p:spPr>
            <a:xfrm rot="7794085">
              <a:off x="989845" y="4122344"/>
              <a:ext cx="606582" cy="253497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3" name="Jobbra nyíl 32"/>
            <p:cNvSpPr/>
            <p:nvPr/>
          </p:nvSpPr>
          <p:spPr>
            <a:xfrm rot="16515581">
              <a:off x="2038538" y="4111783"/>
              <a:ext cx="606582" cy="253497"/>
            </a:xfrm>
            <a:prstGeom prst="rightArrow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Jobbra nyíl 33"/>
            <p:cNvSpPr/>
            <p:nvPr/>
          </p:nvSpPr>
          <p:spPr>
            <a:xfrm rot="9468134">
              <a:off x="2399168" y="4074058"/>
              <a:ext cx="606582" cy="253497"/>
            </a:xfrm>
            <a:prstGeom prst="rightArrow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Jobbra nyíl 34"/>
            <p:cNvSpPr/>
            <p:nvPr/>
          </p:nvSpPr>
          <p:spPr>
            <a:xfrm rot="18969819">
              <a:off x="2126054" y="3330166"/>
              <a:ext cx="606582" cy="253497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Jobbra nyíl 35"/>
            <p:cNvSpPr/>
            <p:nvPr/>
          </p:nvSpPr>
          <p:spPr>
            <a:xfrm rot="10800000">
              <a:off x="2224134" y="3690796"/>
              <a:ext cx="606582" cy="253497"/>
            </a:xfrm>
            <a:prstGeom prst="rightArrow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7" name="Jobbra nyíl 36"/>
            <p:cNvSpPr/>
            <p:nvPr/>
          </p:nvSpPr>
          <p:spPr>
            <a:xfrm rot="3053385">
              <a:off x="1253905" y="3825089"/>
              <a:ext cx="606582" cy="253497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8" name="Jobbra nyíl 37"/>
            <p:cNvSpPr/>
            <p:nvPr/>
          </p:nvSpPr>
          <p:spPr>
            <a:xfrm rot="4374329">
              <a:off x="1641695" y="3416174"/>
              <a:ext cx="606582" cy="253497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Jobbra nyíl 38"/>
            <p:cNvSpPr/>
            <p:nvPr/>
          </p:nvSpPr>
          <p:spPr>
            <a:xfrm rot="14815131">
              <a:off x="1106032" y="3188329"/>
              <a:ext cx="606582" cy="253497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40" name="Szövegdoboz 39"/>
          <p:cNvSpPr txBox="1"/>
          <p:nvPr/>
        </p:nvSpPr>
        <p:spPr>
          <a:xfrm>
            <a:off x="772358" y="2334828"/>
            <a:ext cx="3271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TOTALLY DIFFERENT TARGETS</a:t>
            </a:r>
            <a:endParaRPr lang="hu-HU" sz="2000" b="1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4921293" y="2326727"/>
            <a:ext cx="27493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TELJESEN ELTÉRŐ CÉLOK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13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381741" y="1376038"/>
            <a:ext cx="410663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WHAT IS AND WHAT IS NOT, UNITY..?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4751034" y="1386395"/>
            <a:ext cx="361034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 EGYSÉG ÉS MI NEM AZ..?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grpSp>
        <p:nvGrpSpPr>
          <p:cNvPr id="10" name="Csoportba foglalás 39"/>
          <p:cNvGrpSpPr/>
          <p:nvPr/>
        </p:nvGrpSpPr>
        <p:grpSpPr>
          <a:xfrm>
            <a:off x="3057331" y="2976276"/>
            <a:ext cx="3112650" cy="2785332"/>
            <a:chOff x="1166387" y="3011787"/>
            <a:chExt cx="1839363" cy="1741282"/>
          </a:xfrm>
        </p:grpSpPr>
        <p:sp>
          <p:nvSpPr>
            <p:cNvPr id="28" name="Jobbra nyíl 27"/>
            <p:cNvSpPr/>
            <p:nvPr/>
          </p:nvSpPr>
          <p:spPr>
            <a:xfrm>
              <a:off x="1249378" y="3585172"/>
              <a:ext cx="606582" cy="253497"/>
            </a:xfrm>
            <a:prstGeom prst="rightArrow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9" name="Jobbra nyíl 28"/>
            <p:cNvSpPr/>
            <p:nvPr/>
          </p:nvSpPr>
          <p:spPr>
            <a:xfrm rot="16929282">
              <a:off x="1809184" y="3656092"/>
              <a:ext cx="606582" cy="253497"/>
            </a:xfrm>
            <a:prstGeom prst="rightArrow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Jobbra nyíl 29"/>
            <p:cNvSpPr/>
            <p:nvPr/>
          </p:nvSpPr>
          <p:spPr>
            <a:xfrm rot="19943284">
              <a:off x="1400269" y="4234004"/>
              <a:ext cx="606582" cy="253497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1" name="Jobbra nyíl 30"/>
            <p:cNvSpPr/>
            <p:nvPr/>
          </p:nvSpPr>
          <p:spPr>
            <a:xfrm rot="6853641">
              <a:off x="1742792" y="4323029"/>
              <a:ext cx="606582" cy="253497"/>
            </a:xfrm>
            <a:prstGeom prst="rightArrow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2" name="Jobbra nyíl 31"/>
            <p:cNvSpPr/>
            <p:nvPr/>
          </p:nvSpPr>
          <p:spPr>
            <a:xfrm rot="7794085">
              <a:off x="989845" y="4122344"/>
              <a:ext cx="606582" cy="253497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3" name="Jobbra nyíl 32"/>
            <p:cNvSpPr/>
            <p:nvPr/>
          </p:nvSpPr>
          <p:spPr>
            <a:xfrm rot="16515581">
              <a:off x="2038538" y="4111783"/>
              <a:ext cx="606582" cy="253497"/>
            </a:xfrm>
            <a:prstGeom prst="rightArrow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Jobbra nyíl 33"/>
            <p:cNvSpPr/>
            <p:nvPr/>
          </p:nvSpPr>
          <p:spPr>
            <a:xfrm rot="9468134">
              <a:off x="2399168" y="4074058"/>
              <a:ext cx="606582" cy="253497"/>
            </a:xfrm>
            <a:prstGeom prst="rightArrow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Jobbra nyíl 34"/>
            <p:cNvSpPr/>
            <p:nvPr/>
          </p:nvSpPr>
          <p:spPr>
            <a:xfrm rot="18969819">
              <a:off x="2126054" y="3330166"/>
              <a:ext cx="606582" cy="253497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Jobbra nyíl 35"/>
            <p:cNvSpPr/>
            <p:nvPr/>
          </p:nvSpPr>
          <p:spPr>
            <a:xfrm rot="10800000">
              <a:off x="2224134" y="3690796"/>
              <a:ext cx="606582" cy="253497"/>
            </a:xfrm>
            <a:prstGeom prst="rightArrow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7" name="Jobbra nyíl 36"/>
            <p:cNvSpPr/>
            <p:nvPr/>
          </p:nvSpPr>
          <p:spPr>
            <a:xfrm rot="3053385">
              <a:off x="1253905" y="3825089"/>
              <a:ext cx="606582" cy="253497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8" name="Jobbra nyíl 37"/>
            <p:cNvSpPr/>
            <p:nvPr/>
          </p:nvSpPr>
          <p:spPr>
            <a:xfrm rot="4374329">
              <a:off x="1641695" y="3416174"/>
              <a:ext cx="606582" cy="253497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Jobbra nyíl 38"/>
            <p:cNvSpPr/>
            <p:nvPr/>
          </p:nvSpPr>
          <p:spPr>
            <a:xfrm rot="14815131">
              <a:off x="1106032" y="3188329"/>
              <a:ext cx="606582" cy="253497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40" name="Szövegdoboz 39"/>
          <p:cNvSpPr txBox="1"/>
          <p:nvPr/>
        </p:nvSpPr>
        <p:spPr>
          <a:xfrm>
            <a:off x="772358" y="2334828"/>
            <a:ext cx="3271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TOTALLY DIFFERENT TARGETS</a:t>
            </a:r>
            <a:endParaRPr lang="hu-HU" sz="2000" b="1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4921293" y="2326727"/>
            <a:ext cx="27493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TELJESEN ELTÉRŐ CÉLOK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42" name="Szövegdoboz 41"/>
          <p:cNvSpPr txBox="1"/>
          <p:nvPr/>
        </p:nvSpPr>
        <p:spPr>
          <a:xfrm>
            <a:off x="292963" y="5939161"/>
            <a:ext cx="3787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latin typeface="Arial Black" pitchFamily="34" charset="0"/>
              </a:rPr>
              <a:t>THAT IS CHAOS, NOT UNITY</a:t>
            </a:r>
            <a:endParaRPr lang="hu-HU" dirty="0">
              <a:latin typeface="Arial Black" pitchFamily="34" charset="0"/>
            </a:endParaRPr>
          </a:p>
        </p:txBody>
      </p:sp>
      <p:sp>
        <p:nvSpPr>
          <p:cNvPr id="43" name="Szövegdoboz 42"/>
          <p:cNvSpPr txBox="1"/>
          <p:nvPr/>
        </p:nvSpPr>
        <p:spPr>
          <a:xfrm>
            <a:off x="4576204" y="5931059"/>
            <a:ext cx="4384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  <a:latin typeface="Arial Black" pitchFamily="34" charset="0"/>
              </a:rPr>
              <a:t>EZ NEM EGYSÉG, HANEM KÁOSZ</a:t>
            </a:r>
            <a:endParaRPr lang="hu-HU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44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381741" y="1376038"/>
            <a:ext cx="410663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WHAT IS AND WHAT IS NOT, UNITY..?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4751034" y="1386395"/>
            <a:ext cx="361034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 EGYSÉG ÉS MI NEM AZ..?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grpSp>
        <p:nvGrpSpPr>
          <p:cNvPr id="44" name="Csoportba foglalás 43"/>
          <p:cNvGrpSpPr/>
          <p:nvPr/>
        </p:nvGrpSpPr>
        <p:grpSpPr>
          <a:xfrm>
            <a:off x="2786681" y="3246926"/>
            <a:ext cx="3383300" cy="2244031"/>
            <a:chOff x="2786681" y="3246926"/>
            <a:chExt cx="3383300" cy="2244031"/>
          </a:xfrm>
        </p:grpSpPr>
        <p:sp>
          <p:nvSpPr>
            <p:cNvPr id="28" name="Jobbra nyíl 27"/>
            <p:cNvSpPr/>
            <p:nvPr/>
          </p:nvSpPr>
          <p:spPr>
            <a:xfrm>
              <a:off x="3197772" y="3893455"/>
              <a:ext cx="1026484" cy="405490"/>
            </a:xfrm>
            <a:prstGeom prst="rightArrow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9" name="Jobbra nyíl 28"/>
            <p:cNvSpPr/>
            <p:nvPr/>
          </p:nvSpPr>
          <p:spPr>
            <a:xfrm>
              <a:off x="4199835" y="3995154"/>
              <a:ext cx="970281" cy="428979"/>
            </a:xfrm>
            <a:prstGeom prst="rightArrow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Jobbra nyíl 29"/>
            <p:cNvSpPr/>
            <p:nvPr/>
          </p:nvSpPr>
          <p:spPr>
            <a:xfrm>
              <a:off x="3453116" y="4931318"/>
              <a:ext cx="1026484" cy="405490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1" name="Jobbra nyíl 30"/>
            <p:cNvSpPr/>
            <p:nvPr/>
          </p:nvSpPr>
          <p:spPr>
            <a:xfrm>
              <a:off x="4060850" y="5061978"/>
              <a:ext cx="970281" cy="428979"/>
            </a:xfrm>
            <a:prstGeom prst="rightArrow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2" name="Jobbra nyíl 31"/>
            <p:cNvSpPr/>
            <p:nvPr/>
          </p:nvSpPr>
          <p:spPr>
            <a:xfrm>
              <a:off x="2786681" y="4740964"/>
              <a:ext cx="970281" cy="428979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3" name="Jobbra nyíl 32"/>
            <p:cNvSpPr/>
            <p:nvPr/>
          </p:nvSpPr>
          <p:spPr>
            <a:xfrm>
              <a:off x="4561325" y="4724071"/>
              <a:ext cx="970281" cy="428979"/>
            </a:xfrm>
            <a:prstGeom prst="rightArrow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Jobbra nyíl 33"/>
            <p:cNvSpPr/>
            <p:nvPr/>
          </p:nvSpPr>
          <p:spPr>
            <a:xfrm>
              <a:off x="5143497" y="4675471"/>
              <a:ext cx="1026484" cy="405490"/>
            </a:xfrm>
            <a:prstGeom prst="rightArrow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Jobbra nyíl 34"/>
            <p:cNvSpPr/>
            <p:nvPr/>
          </p:nvSpPr>
          <p:spPr>
            <a:xfrm>
              <a:off x="4432746" y="3272487"/>
              <a:ext cx="1026484" cy="405490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Jobbra nyíl 35"/>
            <p:cNvSpPr/>
            <p:nvPr/>
          </p:nvSpPr>
          <p:spPr>
            <a:xfrm>
              <a:off x="4847296" y="4062410"/>
              <a:ext cx="1026484" cy="405490"/>
            </a:xfrm>
            <a:prstGeom prst="rightArrow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7" name="Jobbra nyíl 36"/>
            <p:cNvSpPr/>
            <p:nvPr/>
          </p:nvSpPr>
          <p:spPr>
            <a:xfrm>
              <a:off x="3233535" y="4265479"/>
              <a:ext cx="970281" cy="428979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8" name="Jobbra nyíl 37"/>
            <p:cNvSpPr/>
            <p:nvPr/>
          </p:nvSpPr>
          <p:spPr>
            <a:xfrm>
              <a:off x="3818749" y="3664650"/>
              <a:ext cx="970281" cy="428979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Jobbra nyíl 38"/>
            <p:cNvSpPr/>
            <p:nvPr/>
          </p:nvSpPr>
          <p:spPr>
            <a:xfrm>
              <a:off x="2983298" y="3246926"/>
              <a:ext cx="970281" cy="428979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40" name="Szövegdoboz 39"/>
          <p:cNvSpPr txBox="1"/>
          <p:nvPr/>
        </p:nvSpPr>
        <p:spPr>
          <a:xfrm>
            <a:off x="772358" y="2334828"/>
            <a:ext cx="3803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ABSOLUTELY IDENTICAL TARGETS</a:t>
            </a:r>
            <a:endParaRPr lang="hu-HU" sz="2000" b="1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4921293" y="2326727"/>
            <a:ext cx="28774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TELJESEN AZONOS CÉLOK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45" name="Szövegdoboz 44"/>
          <p:cNvSpPr txBox="1"/>
          <p:nvPr/>
        </p:nvSpPr>
        <p:spPr>
          <a:xfrm>
            <a:off x="120773" y="6001657"/>
            <a:ext cx="4241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IT IS EXTREME UNITY OR UNIFORMITY</a:t>
            </a:r>
            <a:endParaRPr lang="hu-HU" sz="2000" b="1" dirty="0"/>
          </a:p>
        </p:txBody>
      </p:sp>
      <p:sp>
        <p:nvSpPr>
          <p:cNvPr id="46" name="Szövegdoboz 45"/>
          <p:cNvSpPr txBox="1"/>
          <p:nvPr/>
        </p:nvSpPr>
        <p:spPr>
          <a:xfrm>
            <a:off x="4334991" y="5982216"/>
            <a:ext cx="4950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EZ TOTÁLIS EGYSÉG, VAGYIS EGYFORMASÁG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59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409309" y="304598"/>
            <a:ext cx="801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UNITY MAKES EU MORE SUCCESSFUL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381741" y="1376038"/>
            <a:ext cx="410663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WHAT IS AND WHAT IS NOT, UNITY..?</a:t>
            </a:r>
            <a:endParaRPr lang="hu-HU" sz="2000" b="1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4751034" y="1386395"/>
            <a:ext cx="361034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 EGYSÉG ÉS MI NEM AZ..?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grpSp>
        <p:nvGrpSpPr>
          <p:cNvPr id="10" name="Csoportba foglalás 43"/>
          <p:cNvGrpSpPr/>
          <p:nvPr/>
        </p:nvGrpSpPr>
        <p:grpSpPr>
          <a:xfrm>
            <a:off x="849239" y="3274086"/>
            <a:ext cx="3383300" cy="2244031"/>
            <a:chOff x="2786681" y="3246926"/>
            <a:chExt cx="3383300" cy="2244031"/>
          </a:xfrm>
        </p:grpSpPr>
        <p:sp>
          <p:nvSpPr>
            <p:cNvPr id="28" name="Jobbra nyíl 27"/>
            <p:cNvSpPr/>
            <p:nvPr/>
          </p:nvSpPr>
          <p:spPr>
            <a:xfrm>
              <a:off x="3197772" y="3893455"/>
              <a:ext cx="1026484" cy="405490"/>
            </a:xfrm>
            <a:prstGeom prst="rightArrow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9" name="Jobbra nyíl 28"/>
            <p:cNvSpPr/>
            <p:nvPr/>
          </p:nvSpPr>
          <p:spPr>
            <a:xfrm>
              <a:off x="4199835" y="3995154"/>
              <a:ext cx="970281" cy="428979"/>
            </a:xfrm>
            <a:prstGeom prst="rightArrow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Jobbra nyíl 29"/>
            <p:cNvSpPr/>
            <p:nvPr/>
          </p:nvSpPr>
          <p:spPr>
            <a:xfrm>
              <a:off x="3453116" y="4931318"/>
              <a:ext cx="1026484" cy="405490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1" name="Jobbra nyíl 30"/>
            <p:cNvSpPr/>
            <p:nvPr/>
          </p:nvSpPr>
          <p:spPr>
            <a:xfrm>
              <a:off x="4060850" y="5061978"/>
              <a:ext cx="970281" cy="428979"/>
            </a:xfrm>
            <a:prstGeom prst="rightArrow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2" name="Jobbra nyíl 31"/>
            <p:cNvSpPr/>
            <p:nvPr/>
          </p:nvSpPr>
          <p:spPr>
            <a:xfrm>
              <a:off x="2786681" y="4740964"/>
              <a:ext cx="970281" cy="428979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3" name="Jobbra nyíl 32"/>
            <p:cNvSpPr/>
            <p:nvPr/>
          </p:nvSpPr>
          <p:spPr>
            <a:xfrm>
              <a:off x="4561325" y="4724071"/>
              <a:ext cx="970281" cy="428979"/>
            </a:xfrm>
            <a:prstGeom prst="rightArrow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Jobbra nyíl 33"/>
            <p:cNvSpPr/>
            <p:nvPr/>
          </p:nvSpPr>
          <p:spPr>
            <a:xfrm>
              <a:off x="5143497" y="4675471"/>
              <a:ext cx="1026484" cy="405490"/>
            </a:xfrm>
            <a:prstGeom prst="rightArrow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Jobbra nyíl 34"/>
            <p:cNvSpPr/>
            <p:nvPr/>
          </p:nvSpPr>
          <p:spPr>
            <a:xfrm>
              <a:off x="4432746" y="3272487"/>
              <a:ext cx="1026484" cy="405490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Jobbra nyíl 35"/>
            <p:cNvSpPr/>
            <p:nvPr/>
          </p:nvSpPr>
          <p:spPr>
            <a:xfrm>
              <a:off x="4847296" y="4062410"/>
              <a:ext cx="1026484" cy="405490"/>
            </a:xfrm>
            <a:prstGeom prst="rightArrow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7" name="Jobbra nyíl 36"/>
            <p:cNvSpPr/>
            <p:nvPr/>
          </p:nvSpPr>
          <p:spPr>
            <a:xfrm>
              <a:off x="3233535" y="4265479"/>
              <a:ext cx="970281" cy="428979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8" name="Jobbra nyíl 37"/>
            <p:cNvSpPr/>
            <p:nvPr/>
          </p:nvSpPr>
          <p:spPr>
            <a:xfrm>
              <a:off x="3818749" y="3664650"/>
              <a:ext cx="970281" cy="428979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Jobbra nyíl 38"/>
            <p:cNvSpPr/>
            <p:nvPr/>
          </p:nvSpPr>
          <p:spPr>
            <a:xfrm>
              <a:off x="2983298" y="3246926"/>
              <a:ext cx="970281" cy="428979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40" name="Szövegdoboz 39"/>
          <p:cNvSpPr txBox="1"/>
          <p:nvPr/>
        </p:nvSpPr>
        <p:spPr>
          <a:xfrm>
            <a:off x="772358" y="2334828"/>
            <a:ext cx="3803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ABSOLUTELY IDENTICAL TARGETS</a:t>
            </a:r>
            <a:endParaRPr lang="hu-HU" sz="2000" b="1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4921293" y="2326727"/>
            <a:ext cx="28774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TELJESEN AZONOS CÉLOK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45" name="Szövegdoboz 44"/>
          <p:cNvSpPr txBox="1"/>
          <p:nvPr/>
        </p:nvSpPr>
        <p:spPr>
          <a:xfrm>
            <a:off x="120773" y="6001657"/>
            <a:ext cx="4241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IT IS EXTREME UNITY OR UNIFORMITY</a:t>
            </a:r>
            <a:endParaRPr lang="hu-HU" sz="2000" b="1" dirty="0"/>
          </a:p>
        </p:txBody>
      </p:sp>
      <p:sp>
        <p:nvSpPr>
          <p:cNvPr id="46" name="Szövegdoboz 45"/>
          <p:cNvSpPr txBox="1"/>
          <p:nvPr/>
        </p:nvSpPr>
        <p:spPr>
          <a:xfrm>
            <a:off x="4334991" y="5982216"/>
            <a:ext cx="4950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EZ TOTÁLIS EGYSÉG, VAGYIS EGYFORMASÁG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47" name="Jobbra nyíl 46"/>
          <p:cNvSpPr/>
          <p:nvPr/>
        </p:nvSpPr>
        <p:spPr>
          <a:xfrm>
            <a:off x="5523003" y="4208817"/>
            <a:ext cx="1026484" cy="405490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8" name="Jobbra nyíl 47"/>
          <p:cNvSpPr/>
          <p:nvPr/>
        </p:nvSpPr>
        <p:spPr>
          <a:xfrm>
            <a:off x="6642761" y="5052900"/>
            <a:ext cx="970281" cy="428979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9" name="Jobbra nyíl 48"/>
          <p:cNvSpPr/>
          <p:nvPr/>
        </p:nvSpPr>
        <p:spPr>
          <a:xfrm>
            <a:off x="5497689" y="4603884"/>
            <a:ext cx="1026484" cy="40549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0" name="Jobbra nyíl 49"/>
          <p:cNvSpPr/>
          <p:nvPr/>
        </p:nvSpPr>
        <p:spPr>
          <a:xfrm>
            <a:off x="6630525" y="4634956"/>
            <a:ext cx="970281" cy="428979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1" name="Jobbra nyíl 50"/>
          <p:cNvSpPr/>
          <p:nvPr/>
        </p:nvSpPr>
        <p:spPr>
          <a:xfrm>
            <a:off x="6641947" y="3381435"/>
            <a:ext cx="970281" cy="42897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2" name="Jobbra nyíl 51"/>
          <p:cNvSpPr/>
          <p:nvPr/>
        </p:nvSpPr>
        <p:spPr>
          <a:xfrm>
            <a:off x="6633059" y="4215568"/>
            <a:ext cx="970281" cy="42897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3" name="Jobbra nyíl 52"/>
          <p:cNvSpPr/>
          <p:nvPr/>
        </p:nvSpPr>
        <p:spPr>
          <a:xfrm>
            <a:off x="6581489" y="3822936"/>
            <a:ext cx="1026484" cy="405490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4" name="Jobbra nyíl 53"/>
          <p:cNvSpPr/>
          <p:nvPr/>
        </p:nvSpPr>
        <p:spPr>
          <a:xfrm>
            <a:off x="5526706" y="3379620"/>
            <a:ext cx="1026484" cy="40549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5" name="Jobbra nyíl 54"/>
          <p:cNvSpPr/>
          <p:nvPr/>
        </p:nvSpPr>
        <p:spPr>
          <a:xfrm>
            <a:off x="6584052" y="2974485"/>
            <a:ext cx="1026484" cy="40549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6" name="Jobbra nyíl 55"/>
          <p:cNvSpPr/>
          <p:nvPr/>
        </p:nvSpPr>
        <p:spPr>
          <a:xfrm>
            <a:off x="5567820" y="4997301"/>
            <a:ext cx="970281" cy="428979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7" name="Jobbra nyíl 56"/>
          <p:cNvSpPr/>
          <p:nvPr/>
        </p:nvSpPr>
        <p:spPr>
          <a:xfrm>
            <a:off x="5582666" y="3771783"/>
            <a:ext cx="970281" cy="428979"/>
          </a:xfrm>
          <a:prstGeom prst="righ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8" name="Jobbra nyíl 57"/>
          <p:cNvSpPr/>
          <p:nvPr/>
        </p:nvSpPr>
        <p:spPr>
          <a:xfrm>
            <a:off x="5598240" y="2973813"/>
            <a:ext cx="970281" cy="428979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9" name="Szövegdoboz 58"/>
          <p:cNvSpPr txBox="1"/>
          <p:nvPr/>
        </p:nvSpPr>
        <p:spPr>
          <a:xfrm>
            <a:off x="4345211" y="3756736"/>
            <a:ext cx="887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OR:</a:t>
            </a:r>
          </a:p>
          <a:p>
            <a:pPr algn="ctr"/>
            <a:r>
              <a:rPr lang="hu-HU" sz="2000" b="1" dirty="0" smtClean="0"/>
              <a:t>VAGY: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val="93741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672</Words>
  <Application>Microsoft Office PowerPoint</Application>
  <PresentationFormat>Diavetítés a képernyőre (4:3 oldalarány)</PresentationFormat>
  <Paragraphs>134</Paragraphs>
  <Slides>17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Microsoft-fiók</dc:creator>
  <cp:lastModifiedBy>Microsoft-fiók</cp:lastModifiedBy>
  <cp:revision>1</cp:revision>
  <dcterms:created xsi:type="dcterms:W3CDTF">2021-06-16T07:45:57Z</dcterms:created>
  <dcterms:modified xsi:type="dcterms:W3CDTF">2021-06-16T07:46:46Z</dcterms:modified>
</cp:coreProperties>
</file>